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76" r:id="rId12"/>
    <p:sldId id="266" r:id="rId13"/>
    <p:sldId id="267" r:id="rId14"/>
    <p:sldId id="268" r:id="rId15"/>
    <p:sldId id="269" r:id="rId16"/>
    <p:sldId id="270" r:id="rId17"/>
    <p:sldId id="271" r:id="rId18"/>
    <p:sldId id="272" r:id="rId19"/>
    <p:sldId id="273" r:id="rId20"/>
    <p:sldId id="274" r:id="rId21"/>
    <p:sldId id="275" r:id="rId22"/>
  </p:sldIdLst>
  <p:sldSz cx="18288000" cy="10287000"/>
  <p:notesSz cx="6858000" cy="9144000"/>
  <p:embeddedFontLst>
    <p:embeddedFont>
      <p:font typeface="Calibri" panose="020F0502020204030204" pitchFamily="34" charset="0"/>
      <p:regular r:id="rId24"/>
      <p:bold r:id="rId25"/>
      <p:italic r:id="rId26"/>
      <p:boldItalic r:id="rId27"/>
    </p:embeddedFont>
    <p:embeddedFont>
      <p:font typeface="Cousine Bold" panose="020B0604020202020204" charset="0"/>
      <p:regular r:id="rId28"/>
    </p:embeddedFont>
    <p:embeddedFont>
      <p:font typeface="Lato" panose="020B0604020202020204" charset="0"/>
      <p:regular r:id="rId29"/>
    </p:embeddedFont>
    <p:embeddedFont>
      <p:font typeface="Lato Bold" panose="020B0604020202020204" charset="0"/>
      <p:regular r:id="rId30"/>
    </p:embeddedFont>
    <p:embeddedFont>
      <p:font typeface="Lato Bold Italics" panose="020B0604020202020204" charset="0"/>
      <p:regular r:id="rId31"/>
    </p:embeddedFont>
    <p:embeddedFont>
      <p:font typeface="Lato Italics" panose="020B0604020202020204" charset="0"/>
      <p:regular r:id="rId32"/>
    </p:embeddedFont>
    <p:embeddedFont>
      <p:font typeface="Rajdhani Medium" panose="020B0604020202020204" charset="0"/>
      <p:regular r:id="rId33"/>
    </p:embeddedFont>
    <p:embeddedFont>
      <p:font typeface="Rajdhani Medium Bold" panose="020B0604020202020204"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75145" autoAdjust="0"/>
  </p:normalViewPr>
  <p:slideViewPr>
    <p:cSldViewPr>
      <p:cViewPr>
        <p:scale>
          <a:sx n="50" d="100"/>
          <a:sy n="50" d="100"/>
        </p:scale>
        <p:origin x="1914" y="57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204D28-C647-4022-A267-C106B94B83D9}" type="datetimeFigureOut">
              <a:rPr lang="en-US" smtClean="0"/>
              <a:t>11/18/2020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530641-68FE-44A8-B5CA-729D5ECAFCA4}" type="slidenum">
              <a:rPr lang="en-US" smtClean="0"/>
              <a:t>‹#›</a:t>
            </a:fld>
            <a:endParaRPr lang="en-US" dirty="0"/>
          </a:p>
        </p:txBody>
      </p:sp>
    </p:spTree>
    <p:extLst>
      <p:ext uri="{BB962C8B-B14F-4D97-AF65-F5344CB8AC3E}">
        <p14:creationId xmlns:p14="http://schemas.microsoft.com/office/powerpoint/2010/main" val="147642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a:t>
            </a:r>
          </a:p>
          <a:p>
            <a:endParaRPr lang="en-US" dirty="0"/>
          </a:p>
          <a:p>
            <a:pPr marL="171450" indent="-171450">
              <a:buFont typeface="Arial" panose="020B0604020202020204" pitchFamily="34" charset="0"/>
              <a:buChar char="•"/>
            </a:pPr>
            <a:r>
              <a:rPr lang="en-US" dirty="0"/>
              <a:t>This presentation is intended as guidance for applying adaptive leadership in a practical sense within Calabrio.</a:t>
            </a:r>
          </a:p>
          <a:p>
            <a:pPr marL="628650" lvl="1" indent="-171450">
              <a:buFont typeface="Arial" panose="020B0604020202020204" pitchFamily="34" charset="0"/>
              <a:buChar char="•"/>
            </a:pPr>
            <a:r>
              <a:rPr lang="en-US" dirty="0"/>
              <a:t>The important point to note is that adaptive leadership is </a:t>
            </a:r>
            <a:r>
              <a:rPr lang="en-US" i="1" dirty="0"/>
              <a:t>not</a:t>
            </a:r>
            <a:r>
              <a:rPr lang="en-US" i="0" dirty="0"/>
              <a:t> an exact science. It’s quite the opposite.</a:t>
            </a:r>
          </a:p>
          <a:p>
            <a:pPr marL="628650" lvl="1" indent="-171450">
              <a:buFont typeface="Arial" panose="020B0604020202020204" pitchFamily="34" charset="0"/>
              <a:buChar char="•"/>
            </a:pPr>
            <a:r>
              <a:rPr lang="en-US" i="0" dirty="0"/>
              <a:t>The goal is to give a broad overview of adaptive leadership and how it could be applied within the organization.</a:t>
            </a:r>
            <a:endParaRPr lang="en-US" dirty="0"/>
          </a:p>
        </p:txBody>
      </p:sp>
      <p:sp>
        <p:nvSpPr>
          <p:cNvPr id="4" name="Slide Number Placeholder 3"/>
          <p:cNvSpPr>
            <a:spLocks noGrp="1"/>
          </p:cNvSpPr>
          <p:nvPr>
            <p:ph type="sldNum" sz="quarter" idx="5"/>
          </p:nvPr>
        </p:nvSpPr>
        <p:spPr/>
        <p:txBody>
          <a:bodyPr/>
          <a:lstStyle/>
          <a:p>
            <a:fld id="{45530641-68FE-44A8-B5CA-729D5ECAFCA4}" type="slidenum">
              <a:rPr lang="en-US" smtClean="0"/>
              <a:t>1</a:t>
            </a:fld>
            <a:endParaRPr lang="en-US" dirty="0"/>
          </a:p>
        </p:txBody>
      </p:sp>
    </p:spTree>
    <p:extLst>
      <p:ext uri="{BB962C8B-B14F-4D97-AF65-F5344CB8AC3E}">
        <p14:creationId xmlns:p14="http://schemas.microsoft.com/office/powerpoint/2010/main" val="1203670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Presenter notes:</a:t>
            </a:r>
          </a:p>
          <a:p>
            <a:endParaRPr lang="en-US" dirty="0"/>
          </a:p>
          <a:p>
            <a:pPr marL="171450" indent="-171450">
              <a:buFont typeface="Arial" panose="020B0604020202020204" pitchFamily="34" charset="0"/>
              <a:buChar char="•"/>
            </a:pPr>
            <a:r>
              <a:rPr lang="en-US" dirty="0"/>
              <a:t>Tease this quote from Ronald Heifetz, who we will feature prominently in this presentation.</a:t>
            </a:r>
          </a:p>
        </p:txBody>
      </p:sp>
      <p:sp>
        <p:nvSpPr>
          <p:cNvPr id="4" name="Slide Number Placeholder 3"/>
          <p:cNvSpPr>
            <a:spLocks noGrp="1"/>
          </p:cNvSpPr>
          <p:nvPr>
            <p:ph type="sldNum" sz="quarter" idx="5"/>
          </p:nvPr>
        </p:nvSpPr>
        <p:spPr/>
        <p:txBody>
          <a:bodyPr/>
          <a:lstStyle/>
          <a:p>
            <a:fld id="{45530641-68FE-44A8-B5CA-729D5ECAFCA4}" type="slidenum">
              <a:rPr lang="en-US" smtClean="0"/>
              <a:t>2</a:t>
            </a:fld>
            <a:endParaRPr lang="en-US" dirty="0"/>
          </a:p>
        </p:txBody>
      </p:sp>
    </p:spTree>
    <p:extLst>
      <p:ext uri="{BB962C8B-B14F-4D97-AF65-F5344CB8AC3E}">
        <p14:creationId xmlns:p14="http://schemas.microsoft.com/office/powerpoint/2010/main" val="1776832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Presenter notes:</a:t>
            </a:r>
          </a:p>
          <a:p>
            <a:endParaRPr lang="en-US" dirty="0"/>
          </a:p>
          <a:p>
            <a:pPr marL="171450" indent="-171450">
              <a:buFont typeface="Arial" panose="020B0604020202020204" pitchFamily="34" charset="0"/>
              <a:buChar char="•"/>
            </a:pPr>
            <a:r>
              <a:rPr lang="en-US" dirty="0"/>
              <a:t>Lay out the agenda for the presentation as per the list, focusing primarily on the first level of bullet points.</a:t>
            </a:r>
          </a:p>
          <a:p>
            <a:pPr marL="171450" indent="-171450">
              <a:buFont typeface="Arial" panose="020B0604020202020204" pitchFamily="34" charset="0"/>
              <a:buChar char="•"/>
            </a:pPr>
            <a:r>
              <a:rPr lang="en-US" dirty="0"/>
              <a:t>Remember to allocate time for questions at the end!</a:t>
            </a:r>
          </a:p>
          <a:p>
            <a:endParaRPr lang="en-US" dirty="0"/>
          </a:p>
        </p:txBody>
      </p:sp>
      <p:sp>
        <p:nvSpPr>
          <p:cNvPr id="4" name="Slide Number Placeholder 3"/>
          <p:cNvSpPr>
            <a:spLocks noGrp="1"/>
          </p:cNvSpPr>
          <p:nvPr>
            <p:ph type="sldNum" sz="quarter" idx="5"/>
          </p:nvPr>
        </p:nvSpPr>
        <p:spPr/>
        <p:txBody>
          <a:bodyPr/>
          <a:lstStyle/>
          <a:p>
            <a:fld id="{45530641-68FE-44A8-B5CA-729D5ECAFCA4}" type="slidenum">
              <a:rPr lang="en-US" smtClean="0"/>
              <a:t>3</a:t>
            </a:fld>
            <a:endParaRPr lang="en-US" dirty="0"/>
          </a:p>
        </p:txBody>
      </p:sp>
    </p:spTree>
    <p:extLst>
      <p:ext uri="{BB962C8B-B14F-4D97-AF65-F5344CB8AC3E}">
        <p14:creationId xmlns:p14="http://schemas.microsoft.com/office/powerpoint/2010/main" val="1575193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Presenter notes:</a:t>
            </a:r>
          </a:p>
          <a:p>
            <a:endParaRPr lang="en-US" dirty="0"/>
          </a:p>
          <a:p>
            <a:pPr marL="171450" indent="-171450">
              <a:buFont typeface="Arial" panose="020B0604020202020204" pitchFamily="34" charset="0"/>
              <a:buChar char="•"/>
            </a:pPr>
            <a:r>
              <a:rPr lang="en-US" dirty="0"/>
              <a:t>The first part of the presentation will lead with an overview of adaptive theory, its core tenants and some high-level examples.</a:t>
            </a:r>
          </a:p>
          <a:p>
            <a:pPr marL="171450" indent="-171450">
              <a:buFont typeface="Arial" panose="020B0604020202020204" pitchFamily="34" charset="0"/>
              <a:buChar char="•"/>
            </a:pPr>
            <a:r>
              <a:rPr lang="en-US" dirty="0"/>
              <a:t>This is not intended as a full summation of the theory, but primarily as context for the eventual six-step model outlined by Heifetz.</a:t>
            </a:r>
          </a:p>
          <a:p>
            <a:endParaRPr lang="en-US" dirty="0"/>
          </a:p>
        </p:txBody>
      </p:sp>
      <p:sp>
        <p:nvSpPr>
          <p:cNvPr id="4" name="Slide Number Placeholder 3"/>
          <p:cNvSpPr>
            <a:spLocks noGrp="1"/>
          </p:cNvSpPr>
          <p:nvPr>
            <p:ph type="sldNum" sz="quarter" idx="5"/>
          </p:nvPr>
        </p:nvSpPr>
        <p:spPr/>
        <p:txBody>
          <a:bodyPr/>
          <a:lstStyle/>
          <a:p>
            <a:fld id="{45530641-68FE-44A8-B5CA-729D5ECAFCA4}" type="slidenum">
              <a:rPr lang="en-US" smtClean="0"/>
              <a:t>4</a:t>
            </a:fld>
            <a:endParaRPr lang="en-US" dirty="0"/>
          </a:p>
        </p:txBody>
      </p:sp>
    </p:spTree>
    <p:extLst>
      <p:ext uri="{BB962C8B-B14F-4D97-AF65-F5344CB8AC3E}">
        <p14:creationId xmlns:p14="http://schemas.microsoft.com/office/powerpoint/2010/main" val="3192153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Presenter notes:</a:t>
            </a:r>
          </a:p>
          <a:p>
            <a:endParaRPr lang="en-US" dirty="0"/>
          </a:p>
          <a:p>
            <a:pPr marL="171450" indent="-171450">
              <a:buFont typeface="Arial" panose="020B0604020202020204" pitchFamily="34" charset="0"/>
              <a:buChar char="•"/>
            </a:pPr>
            <a:r>
              <a:rPr lang="en-US" dirty="0"/>
              <a:t>The first two sentences outline what adaptive theory means. When we drill down to its essence, it is a recognition that many modern challenges aren’t resolved by leadership skill alone.</a:t>
            </a:r>
          </a:p>
          <a:p>
            <a:pPr marL="171450" indent="-171450">
              <a:buFont typeface="Arial" panose="020B0604020202020204" pitchFamily="34" charset="0"/>
              <a:buChar char="•"/>
            </a:pPr>
            <a:r>
              <a:rPr lang="en-US" dirty="0"/>
              <a:t>Focus in on the follower-centric portion of this slide. Calabrio’s mission is to foster human connections, and that’s what we want to do internally as well. It makes sense to apply a follower-focused philosophy to match customer-focused outward values.</a:t>
            </a:r>
          </a:p>
          <a:p>
            <a:endParaRPr lang="en-US" dirty="0"/>
          </a:p>
        </p:txBody>
      </p:sp>
      <p:sp>
        <p:nvSpPr>
          <p:cNvPr id="4" name="Slide Number Placeholder 3"/>
          <p:cNvSpPr>
            <a:spLocks noGrp="1"/>
          </p:cNvSpPr>
          <p:nvPr>
            <p:ph type="sldNum" sz="quarter" idx="5"/>
          </p:nvPr>
        </p:nvSpPr>
        <p:spPr/>
        <p:txBody>
          <a:bodyPr/>
          <a:lstStyle/>
          <a:p>
            <a:fld id="{45530641-68FE-44A8-B5CA-729D5ECAFCA4}" type="slidenum">
              <a:rPr lang="en-US" smtClean="0"/>
              <a:t>5</a:t>
            </a:fld>
            <a:endParaRPr lang="en-US" dirty="0"/>
          </a:p>
        </p:txBody>
      </p:sp>
    </p:spTree>
    <p:extLst>
      <p:ext uri="{BB962C8B-B14F-4D97-AF65-F5344CB8AC3E}">
        <p14:creationId xmlns:p14="http://schemas.microsoft.com/office/powerpoint/2010/main" val="239658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Presenter notes:</a:t>
            </a:r>
          </a:p>
          <a:p>
            <a:endParaRPr lang="en-US" dirty="0"/>
          </a:p>
          <a:p>
            <a:pPr marL="171450" indent="-171450">
              <a:buFont typeface="Arial" panose="020B0604020202020204" pitchFamily="34" charset="0"/>
              <a:buChar char="•"/>
            </a:pPr>
            <a:r>
              <a:rPr lang="en-US" dirty="0"/>
              <a:t>These are only a few of the core tenants behind adaptive leadership theory. However, they are the most relevant for Calabrio’s case. Again, we play to the human connections and that involves being relatable, empowering and nimble to customer and employee needs.</a:t>
            </a:r>
          </a:p>
          <a:p>
            <a:endParaRPr lang="en-US" dirty="0"/>
          </a:p>
        </p:txBody>
      </p:sp>
      <p:sp>
        <p:nvSpPr>
          <p:cNvPr id="4" name="Slide Number Placeholder 3"/>
          <p:cNvSpPr>
            <a:spLocks noGrp="1"/>
          </p:cNvSpPr>
          <p:nvPr>
            <p:ph type="sldNum" sz="quarter" idx="5"/>
          </p:nvPr>
        </p:nvSpPr>
        <p:spPr/>
        <p:txBody>
          <a:bodyPr/>
          <a:lstStyle/>
          <a:p>
            <a:fld id="{45530641-68FE-44A8-B5CA-729D5ECAFCA4}" type="slidenum">
              <a:rPr lang="en-US" smtClean="0"/>
              <a:t>6</a:t>
            </a:fld>
            <a:endParaRPr lang="en-US" dirty="0"/>
          </a:p>
        </p:txBody>
      </p:sp>
    </p:spTree>
    <p:extLst>
      <p:ext uri="{BB962C8B-B14F-4D97-AF65-F5344CB8AC3E}">
        <p14:creationId xmlns:p14="http://schemas.microsoft.com/office/powerpoint/2010/main" val="2179871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Presenter notes:</a:t>
            </a:r>
          </a:p>
          <a:p>
            <a:endParaRPr lang="en-US" dirty="0"/>
          </a:p>
          <a:p>
            <a:pPr marL="171450" indent="-171450">
              <a:buFont typeface="Arial" panose="020B0604020202020204" pitchFamily="34" charset="0"/>
              <a:buChar char="•"/>
            </a:pPr>
            <a:r>
              <a:rPr lang="en-US" dirty="0"/>
              <a:t>A few high-level examples of a specific adaptive practice. </a:t>
            </a:r>
          </a:p>
          <a:p>
            <a:pPr marL="628650" lvl="1" indent="-171450">
              <a:buFont typeface="Arial" panose="020B0604020202020204" pitchFamily="34" charset="0"/>
              <a:buChar char="•"/>
            </a:pPr>
            <a:r>
              <a:rPr lang="en-US" dirty="0"/>
              <a:t>In both cases, the adaptive skill focuses on empowerment of employees to tackle a challenge – even such difficult ones that involve issues of value or morality.</a:t>
            </a:r>
          </a:p>
          <a:p>
            <a:endParaRPr lang="en-US" dirty="0"/>
          </a:p>
        </p:txBody>
      </p:sp>
      <p:sp>
        <p:nvSpPr>
          <p:cNvPr id="4" name="Slide Number Placeholder 3"/>
          <p:cNvSpPr>
            <a:spLocks noGrp="1"/>
          </p:cNvSpPr>
          <p:nvPr>
            <p:ph type="sldNum" sz="quarter" idx="5"/>
          </p:nvPr>
        </p:nvSpPr>
        <p:spPr/>
        <p:txBody>
          <a:bodyPr/>
          <a:lstStyle/>
          <a:p>
            <a:fld id="{45530641-68FE-44A8-B5CA-729D5ECAFCA4}" type="slidenum">
              <a:rPr lang="en-US" smtClean="0"/>
              <a:t>7</a:t>
            </a:fld>
            <a:endParaRPr lang="en-US" dirty="0"/>
          </a:p>
        </p:txBody>
      </p:sp>
    </p:spTree>
    <p:extLst>
      <p:ext uri="{BB962C8B-B14F-4D97-AF65-F5344CB8AC3E}">
        <p14:creationId xmlns:p14="http://schemas.microsoft.com/office/powerpoint/2010/main" val="1758709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Presenter notes:</a:t>
            </a:r>
          </a:p>
          <a:p>
            <a:endParaRPr lang="en-US" dirty="0"/>
          </a:p>
          <a:p>
            <a:pPr marL="171450" indent="-171450">
              <a:buFont typeface="Arial" panose="020B0604020202020204" pitchFamily="34" charset="0"/>
              <a:buChar char="•"/>
            </a:pPr>
            <a:r>
              <a:rPr lang="en-US" dirty="0"/>
              <a:t>Summarize the key takeaways and core tenants from the previous slides.</a:t>
            </a:r>
          </a:p>
          <a:p>
            <a:pPr marL="171450" indent="-171450">
              <a:buFont typeface="Arial" panose="020B0604020202020204" pitchFamily="34" charset="0"/>
              <a:buChar char="•"/>
            </a:pPr>
            <a:r>
              <a:rPr lang="en-US" dirty="0"/>
              <a:t>This is a connection slide between the “why” of adaptive leadership and the “how.”</a:t>
            </a:r>
          </a:p>
          <a:p>
            <a:pPr marL="171450" indent="-171450">
              <a:buFont typeface="Arial" panose="020B0604020202020204" pitchFamily="34" charset="0"/>
              <a:buChar char="•"/>
            </a:pPr>
            <a:r>
              <a:rPr lang="en-US" dirty="0"/>
              <a:t>Flexibility is a key feature of our product. It should also be a key feature of our service.</a:t>
            </a:r>
          </a:p>
          <a:p>
            <a:endParaRPr lang="en-US" dirty="0"/>
          </a:p>
        </p:txBody>
      </p:sp>
      <p:sp>
        <p:nvSpPr>
          <p:cNvPr id="4" name="Slide Number Placeholder 3"/>
          <p:cNvSpPr>
            <a:spLocks noGrp="1"/>
          </p:cNvSpPr>
          <p:nvPr>
            <p:ph type="sldNum" sz="quarter" idx="5"/>
          </p:nvPr>
        </p:nvSpPr>
        <p:spPr/>
        <p:txBody>
          <a:bodyPr/>
          <a:lstStyle/>
          <a:p>
            <a:fld id="{45530641-68FE-44A8-B5CA-729D5ECAFCA4}" type="slidenum">
              <a:rPr lang="en-US" smtClean="0"/>
              <a:t>8</a:t>
            </a:fld>
            <a:endParaRPr lang="en-US" dirty="0"/>
          </a:p>
        </p:txBody>
      </p:sp>
    </p:spTree>
    <p:extLst>
      <p:ext uri="{BB962C8B-B14F-4D97-AF65-F5344CB8AC3E}">
        <p14:creationId xmlns:p14="http://schemas.microsoft.com/office/powerpoint/2010/main" val="2756765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5530641-68FE-44A8-B5CA-729D5ECAFCA4}" type="slidenum">
              <a:rPr lang="en-US" smtClean="0"/>
              <a:t>9</a:t>
            </a:fld>
            <a:endParaRPr lang="en-US" dirty="0"/>
          </a:p>
        </p:txBody>
      </p:sp>
    </p:spTree>
    <p:extLst>
      <p:ext uri="{BB962C8B-B14F-4D97-AF65-F5344CB8AC3E}">
        <p14:creationId xmlns:p14="http://schemas.microsoft.com/office/powerpoint/2010/main" val="1162294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5530641-68FE-44A8-B5CA-729D5ECAFCA4}" type="slidenum">
              <a:rPr lang="en-US" smtClean="0"/>
              <a:t>10</a:t>
            </a:fld>
            <a:endParaRPr lang="en-US" dirty="0"/>
          </a:p>
        </p:txBody>
      </p:sp>
    </p:spTree>
    <p:extLst>
      <p:ext uri="{BB962C8B-B14F-4D97-AF65-F5344CB8AC3E}">
        <p14:creationId xmlns:p14="http://schemas.microsoft.com/office/powerpoint/2010/main" val="2858199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Presenter notes:</a:t>
            </a:r>
          </a:p>
          <a:p>
            <a:endParaRPr lang="en-US" dirty="0"/>
          </a:p>
          <a:p>
            <a:r>
              <a:rPr lang="en-US" dirty="0"/>
              <a:t>We’ve referenced Heifetz before, but now we’ll dive into his model for applying adaptive leadership.</a:t>
            </a:r>
          </a:p>
          <a:p>
            <a:pPr marL="171450" indent="-171450">
              <a:buFont typeface="Arial" panose="020B0604020202020204" pitchFamily="34" charset="0"/>
              <a:buChar char="•"/>
            </a:pPr>
            <a:r>
              <a:rPr lang="en-US" dirty="0"/>
              <a:t>6 steps and behaviors based on how a challenge is defined</a:t>
            </a:r>
          </a:p>
          <a:p>
            <a:pPr marL="171450" indent="-171450">
              <a:buFont typeface="Arial" panose="020B0604020202020204" pitchFamily="34" charset="0"/>
              <a:buChar char="•"/>
            </a:pPr>
            <a:r>
              <a:rPr lang="en-US" dirty="0"/>
              <a:t>Further work by Heifetz has delved deeper into each of these steps</a:t>
            </a:r>
          </a:p>
          <a:p>
            <a:pPr marL="171450" indent="-171450">
              <a:buFont typeface="Arial" panose="020B0604020202020204" pitchFamily="34" charset="0"/>
              <a:buChar char="•"/>
            </a:pPr>
            <a:r>
              <a:rPr lang="en-US" dirty="0"/>
              <a:t>We will be looking at each step with reference to our perspective of human connections</a:t>
            </a:r>
          </a:p>
        </p:txBody>
      </p:sp>
      <p:sp>
        <p:nvSpPr>
          <p:cNvPr id="4" name="Slide Number Placeholder 3"/>
          <p:cNvSpPr>
            <a:spLocks noGrp="1"/>
          </p:cNvSpPr>
          <p:nvPr>
            <p:ph type="sldNum" sz="quarter" idx="5"/>
          </p:nvPr>
        </p:nvSpPr>
        <p:spPr/>
        <p:txBody>
          <a:bodyPr/>
          <a:lstStyle/>
          <a:p>
            <a:fld id="{45530641-68FE-44A8-B5CA-729D5ECAFCA4}" type="slidenum">
              <a:rPr lang="en-US" smtClean="0"/>
              <a:t>11</a:t>
            </a:fld>
            <a:endParaRPr lang="en-US" dirty="0"/>
          </a:p>
        </p:txBody>
      </p:sp>
    </p:spTree>
    <p:extLst>
      <p:ext uri="{BB962C8B-B14F-4D97-AF65-F5344CB8AC3E}">
        <p14:creationId xmlns:p14="http://schemas.microsoft.com/office/powerpoint/2010/main" val="2762040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Presenter notes:</a:t>
            </a:r>
          </a:p>
          <a:p>
            <a:endParaRPr lang="en-US" dirty="0"/>
          </a:p>
          <a:p>
            <a:r>
              <a:rPr lang="en-US" dirty="0"/>
              <a:t>Getting on the balcony means pulling yourself away from the fray, if only for a moment.</a:t>
            </a:r>
          </a:p>
          <a:p>
            <a:pPr marL="171450" indent="-171450">
              <a:buFont typeface="Arial" panose="020B0604020202020204" pitchFamily="34" charset="0"/>
              <a:buChar char="•"/>
            </a:pPr>
            <a:r>
              <a:rPr lang="en-US" dirty="0"/>
              <a:t>Gives a better broad perspective</a:t>
            </a:r>
          </a:p>
          <a:p>
            <a:pPr marL="171450" indent="-171450">
              <a:buFont typeface="Arial" panose="020B0604020202020204" pitchFamily="34" charset="0"/>
              <a:buChar char="•"/>
            </a:pPr>
            <a:r>
              <a:rPr lang="en-US" dirty="0"/>
              <a:t>Allows you to isolate challenges and triggers</a:t>
            </a:r>
          </a:p>
          <a:p>
            <a:pPr marL="171450" indent="-171450">
              <a:buFont typeface="Arial" panose="020B0604020202020204" pitchFamily="34" charset="0"/>
              <a:buChar char="•"/>
            </a:pPr>
            <a:r>
              <a:rPr lang="en-US" dirty="0"/>
              <a:t>Can be done informally or formally</a:t>
            </a:r>
          </a:p>
          <a:p>
            <a:pPr marL="171450" indent="-171450">
              <a:buFont typeface="Arial" panose="020B0604020202020204" pitchFamily="34" charset="0"/>
              <a:buChar char="•"/>
            </a:pPr>
            <a:r>
              <a:rPr lang="en-US" dirty="0"/>
              <a:t>You can’t address the issue effectively if you don’t see the complete picture</a:t>
            </a:r>
          </a:p>
          <a:p>
            <a:endParaRPr lang="en-US" dirty="0"/>
          </a:p>
        </p:txBody>
      </p:sp>
      <p:sp>
        <p:nvSpPr>
          <p:cNvPr id="4" name="Slide Number Placeholder 3"/>
          <p:cNvSpPr>
            <a:spLocks noGrp="1"/>
          </p:cNvSpPr>
          <p:nvPr>
            <p:ph type="sldNum" sz="quarter" idx="5"/>
          </p:nvPr>
        </p:nvSpPr>
        <p:spPr/>
        <p:txBody>
          <a:bodyPr/>
          <a:lstStyle/>
          <a:p>
            <a:fld id="{45530641-68FE-44A8-B5CA-729D5ECAFCA4}" type="slidenum">
              <a:rPr lang="en-US" smtClean="0"/>
              <a:t>12</a:t>
            </a:fld>
            <a:endParaRPr lang="en-US" dirty="0"/>
          </a:p>
        </p:txBody>
      </p:sp>
    </p:spTree>
    <p:extLst>
      <p:ext uri="{BB962C8B-B14F-4D97-AF65-F5344CB8AC3E}">
        <p14:creationId xmlns:p14="http://schemas.microsoft.com/office/powerpoint/2010/main" val="313199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Presenter notes:</a:t>
            </a:r>
          </a:p>
          <a:p>
            <a:endParaRPr lang="en-US" dirty="0"/>
          </a:p>
          <a:p>
            <a:r>
              <a:rPr lang="en-US" dirty="0"/>
              <a:t>Give some examples of technical and adaptive challenges here.</a:t>
            </a:r>
          </a:p>
          <a:p>
            <a:endParaRPr lang="en-US" dirty="0"/>
          </a:p>
          <a:p>
            <a:r>
              <a:rPr lang="en-US" dirty="0"/>
              <a:t>Technical:</a:t>
            </a:r>
          </a:p>
          <a:p>
            <a:pPr marL="171450" indent="-171450">
              <a:buFont typeface="Arial" panose="020B0604020202020204" pitchFamily="34" charset="0"/>
              <a:buChar char="•"/>
            </a:pPr>
            <a:r>
              <a:rPr lang="en-US" dirty="0"/>
              <a:t>The server went down.</a:t>
            </a:r>
          </a:p>
          <a:p>
            <a:pPr marL="171450" indent="-171450">
              <a:buFont typeface="Arial" panose="020B0604020202020204" pitchFamily="34" charset="0"/>
              <a:buChar char="•"/>
            </a:pPr>
            <a:r>
              <a:rPr lang="en-US" dirty="0"/>
              <a:t>Power outages caused a service disruption</a:t>
            </a:r>
          </a:p>
          <a:p>
            <a:pPr marL="171450" indent="-171450">
              <a:buFont typeface="Arial" panose="020B0604020202020204" pitchFamily="34" charset="0"/>
              <a:buChar char="•"/>
            </a:pPr>
            <a:r>
              <a:rPr lang="en-US" dirty="0"/>
              <a:t>Budget figures were off because of a rounding error.</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Adaptive:</a:t>
            </a:r>
          </a:p>
          <a:p>
            <a:pPr marL="171450" indent="-171450">
              <a:buFont typeface="Arial" panose="020B0604020202020204" pitchFamily="34" charset="0"/>
              <a:buChar char="•"/>
            </a:pPr>
            <a:r>
              <a:rPr lang="en-US" dirty="0"/>
              <a:t>The company’s value statement needs to be updated.</a:t>
            </a:r>
          </a:p>
          <a:p>
            <a:pPr marL="171450" indent="-171450">
              <a:buFont typeface="Arial" panose="020B0604020202020204" pitchFamily="34" charset="0"/>
              <a:buChar char="•"/>
            </a:pPr>
            <a:r>
              <a:rPr lang="en-US" dirty="0"/>
              <a:t>The messaging needs to be updated to match new customer expectations.</a:t>
            </a:r>
          </a:p>
          <a:p>
            <a:pPr marL="171450" indent="-171450">
              <a:buFont typeface="Arial" panose="020B0604020202020204" pitchFamily="34" charset="0"/>
              <a:buChar char="•"/>
            </a:pPr>
            <a:r>
              <a:rPr lang="en-US" dirty="0"/>
              <a:t>Siloed teams have resulted in misunderstandings with product updates.</a:t>
            </a:r>
          </a:p>
          <a:p>
            <a:endParaRPr lang="en-US" dirty="0"/>
          </a:p>
          <a:p>
            <a:endParaRPr lang="en-US" dirty="0"/>
          </a:p>
        </p:txBody>
      </p:sp>
      <p:sp>
        <p:nvSpPr>
          <p:cNvPr id="4" name="Slide Number Placeholder 3"/>
          <p:cNvSpPr>
            <a:spLocks noGrp="1"/>
          </p:cNvSpPr>
          <p:nvPr>
            <p:ph type="sldNum" sz="quarter" idx="5"/>
          </p:nvPr>
        </p:nvSpPr>
        <p:spPr/>
        <p:txBody>
          <a:bodyPr/>
          <a:lstStyle/>
          <a:p>
            <a:fld id="{45530641-68FE-44A8-B5CA-729D5ECAFCA4}" type="slidenum">
              <a:rPr lang="en-US" smtClean="0"/>
              <a:t>13</a:t>
            </a:fld>
            <a:endParaRPr lang="en-US" dirty="0"/>
          </a:p>
        </p:txBody>
      </p:sp>
    </p:spTree>
    <p:extLst>
      <p:ext uri="{BB962C8B-B14F-4D97-AF65-F5344CB8AC3E}">
        <p14:creationId xmlns:p14="http://schemas.microsoft.com/office/powerpoint/2010/main" val="169633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Presenter notes:</a:t>
            </a:r>
          </a:p>
          <a:p>
            <a:endParaRPr lang="en-US" dirty="0"/>
          </a:p>
          <a:p>
            <a:r>
              <a:rPr lang="en-US" dirty="0"/>
              <a:t>Note that these are a few options available to regulate distress – the primary ones most relevant for Calabrio.</a:t>
            </a:r>
          </a:p>
          <a:p>
            <a:endParaRPr lang="en-US" dirty="0"/>
          </a:p>
          <a:p>
            <a:pPr marL="171450" indent="-171450">
              <a:buFont typeface="Arial" panose="020B0604020202020204" pitchFamily="34" charset="0"/>
              <a:buChar char="•"/>
            </a:pPr>
            <a:r>
              <a:rPr lang="en-US" dirty="0"/>
              <a:t>We have plenty of space to establish holding environments, whether physically or virtually.</a:t>
            </a:r>
          </a:p>
          <a:p>
            <a:pPr marL="171450" indent="-171450">
              <a:buFont typeface="Arial" panose="020B0604020202020204" pitchFamily="34" charset="0"/>
              <a:buChar char="•"/>
            </a:pPr>
            <a:r>
              <a:rPr lang="en-US" dirty="0"/>
              <a:t>Setting a good example and being a role model is especially important within these holding environments.</a:t>
            </a:r>
          </a:p>
          <a:p>
            <a:endParaRPr lang="en-US" dirty="0"/>
          </a:p>
        </p:txBody>
      </p:sp>
      <p:sp>
        <p:nvSpPr>
          <p:cNvPr id="4" name="Slide Number Placeholder 3"/>
          <p:cNvSpPr>
            <a:spLocks noGrp="1"/>
          </p:cNvSpPr>
          <p:nvPr>
            <p:ph type="sldNum" sz="quarter" idx="5"/>
          </p:nvPr>
        </p:nvSpPr>
        <p:spPr/>
        <p:txBody>
          <a:bodyPr/>
          <a:lstStyle/>
          <a:p>
            <a:fld id="{45530641-68FE-44A8-B5CA-729D5ECAFCA4}" type="slidenum">
              <a:rPr lang="en-US" smtClean="0"/>
              <a:t>14</a:t>
            </a:fld>
            <a:endParaRPr lang="en-US" dirty="0"/>
          </a:p>
        </p:txBody>
      </p:sp>
    </p:spTree>
    <p:extLst>
      <p:ext uri="{BB962C8B-B14F-4D97-AF65-F5344CB8AC3E}">
        <p14:creationId xmlns:p14="http://schemas.microsoft.com/office/powerpoint/2010/main" val="41491495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Presenter notes:</a:t>
            </a:r>
          </a:p>
          <a:p>
            <a:endParaRPr lang="en-US" dirty="0"/>
          </a:p>
          <a:p>
            <a:r>
              <a:rPr lang="en-US" dirty="0"/>
              <a:t>Distraction and avoidance are huge barriers for adaptive change. That’s why leaders must give employees the space and time to adjust – but still guide them toward completion.</a:t>
            </a:r>
          </a:p>
          <a:p>
            <a:endParaRPr lang="en-US" dirty="0"/>
          </a:p>
          <a:p>
            <a:pPr marL="171450" indent="-171450">
              <a:buFont typeface="Arial" panose="020B0604020202020204" pitchFamily="34" charset="0"/>
              <a:buChar char="•"/>
            </a:pPr>
            <a:r>
              <a:rPr lang="en-US" dirty="0"/>
              <a:t>Adaptive leadership may be follower-centric, but it is not “hands-off” or lassiez-faire.</a:t>
            </a:r>
          </a:p>
          <a:p>
            <a:endParaRPr lang="en-US" dirty="0"/>
          </a:p>
        </p:txBody>
      </p:sp>
      <p:sp>
        <p:nvSpPr>
          <p:cNvPr id="4" name="Slide Number Placeholder 3"/>
          <p:cNvSpPr>
            <a:spLocks noGrp="1"/>
          </p:cNvSpPr>
          <p:nvPr>
            <p:ph type="sldNum" sz="quarter" idx="5"/>
          </p:nvPr>
        </p:nvSpPr>
        <p:spPr/>
        <p:txBody>
          <a:bodyPr/>
          <a:lstStyle/>
          <a:p>
            <a:fld id="{45530641-68FE-44A8-B5CA-729D5ECAFCA4}" type="slidenum">
              <a:rPr lang="en-US" smtClean="0"/>
              <a:t>15</a:t>
            </a:fld>
            <a:endParaRPr lang="en-US" dirty="0"/>
          </a:p>
        </p:txBody>
      </p:sp>
    </p:spTree>
    <p:extLst>
      <p:ext uri="{BB962C8B-B14F-4D97-AF65-F5344CB8AC3E}">
        <p14:creationId xmlns:p14="http://schemas.microsoft.com/office/powerpoint/2010/main" val="2382234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Presenter notes:</a:t>
            </a:r>
          </a:p>
          <a:p>
            <a:endParaRPr lang="en-US" dirty="0"/>
          </a:p>
          <a:p>
            <a:r>
              <a:rPr lang="en-US" dirty="0"/>
              <a:t>Bring this point back to the human connections mission. If we are in the business of showing our customers how </a:t>
            </a:r>
            <a:r>
              <a:rPr lang="en-US" i="1" dirty="0"/>
              <a:t>their</a:t>
            </a:r>
            <a:r>
              <a:rPr lang="en-US" i="0" dirty="0"/>
              <a:t> customers truly feel, then we need to do the same for our own team.</a:t>
            </a:r>
          </a:p>
          <a:p>
            <a:pPr marL="171450" indent="-171450">
              <a:buFont typeface="Arial" panose="020B0604020202020204" pitchFamily="34" charset="0"/>
              <a:buChar char="•"/>
            </a:pPr>
            <a:r>
              <a:rPr lang="en-US" i="0" dirty="0"/>
              <a:t>Heifetz and Northouse both argue that returning the work to the people is what separates adaptive leadership from self-serving pseudo-transformational leadership.</a:t>
            </a:r>
          </a:p>
          <a:p>
            <a:pPr marL="171450" indent="-171450">
              <a:buFont typeface="Arial" panose="020B0604020202020204" pitchFamily="34" charset="0"/>
              <a:buChar char="•"/>
            </a:pPr>
            <a:r>
              <a:rPr lang="en-US" i="0" dirty="0"/>
              <a:t>Describe how the work could be returned here:</a:t>
            </a:r>
          </a:p>
          <a:p>
            <a:pPr marL="628650" lvl="1" indent="-171450">
              <a:buFont typeface="Arial" panose="020B0604020202020204" pitchFamily="34" charset="0"/>
              <a:buChar char="•"/>
            </a:pPr>
            <a:r>
              <a:rPr lang="en-US" i="0" dirty="0"/>
              <a:t>Within small teams or individually</a:t>
            </a:r>
          </a:p>
          <a:p>
            <a:pPr marL="628650" lvl="1" indent="-171450">
              <a:buFont typeface="Arial" panose="020B0604020202020204" pitchFamily="34" charset="0"/>
              <a:buChar char="•"/>
            </a:pPr>
            <a:r>
              <a:rPr lang="en-US" dirty="0"/>
              <a:t>With gentle guidance to ensure completion</a:t>
            </a:r>
          </a:p>
          <a:p>
            <a:pPr marL="628650" lvl="1" indent="-171450">
              <a:buFont typeface="Arial" panose="020B0604020202020204" pitchFamily="34" charset="0"/>
              <a:buChar char="•"/>
            </a:pPr>
            <a:r>
              <a:rPr lang="en-US" dirty="0"/>
              <a:t>With accountability to the goal set up initially</a:t>
            </a:r>
          </a:p>
          <a:p>
            <a:endParaRPr lang="en-US" dirty="0"/>
          </a:p>
        </p:txBody>
      </p:sp>
      <p:sp>
        <p:nvSpPr>
          <p:cNvPr id="4" name="Slide Number Placeholder 3"/>
          <p:cNvSpPr>
            <a:spLocks noGrp="1"/>
          </p:cNvSpPr>
          <p:nvPr>
            <p:ph type="sldNum" sz="quarter" idx="5"/>
          </p:nvPr>
        </p:nvSpPr>
        <p:spPr/>
        <p:txBody>
          <a:bodyPr/>
          <a:lstStyle/>
          <a:p>
            <a:fld id="{45530641-68FE-44A8-B5CA-729D5ECAFCA4}" type="slidenum">
              <a:rPr lang="en-US" smtClean="0"/>
              <a:t>16</a:t>
            </a:fld>
            <a:endParaRPr lang="en-US" dirty="0"/>
          </a:p>
        </p:txBody>
      </p:sp>
    </p:spTree>
    <p:extLst>
      <p:ext uri="{BB962C8B-B14F-4D97-AF65-F5344CB8AC3E}">
        <p14:creationId xmlns:p14="http://schemas.microsoft.com/office/powerpoint/2010/main" val="1426284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Presenter 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indent="-171450">
              <a:buFont typeface="Arial" panose="020B0604020202020204" pitchFamily="34" charset="0"/>
              <a:buChar char="•"/>
            </a:pPr>
            <a:r>
              <a:rPr lang="en-US" dirty="0"/>
              <a:t>Understand that there will be dissenters to any adaptive change. Applaud that, don’t discourage it – so long as it is productive dissent.</a:t>
            </a:r>
          </a:p>
          <a:p>
            <a:endParaRPr lang="en-US" dirty="0"/>
          </a:p>
        </p:txBody>
      </p:sp>
      <p:sp>
        <p:nvSpPr>
          <p:cNvPr id="4" name="Slide Number Placeholder 3"/>
          <p:cNvSpPr>
            <a:spLocks noGrp="1"/>
          </p:cNvSpPr>
          <p:nvPr>
            <p:ph type="sldNum" sz="quarter" idx="5"/>
          </p:nvPr>
        </p:nvSpPr>
        <p:spPr/>
        <p:txBody>
          <a:bodyPr/>
          <a:lstStyle/>
          <a:p>
            <a:fld id="{45530641-68FE-44A8-B5CA-729D5ECAFCA4}" type="slidenum">
              <a:rPr lang="en-US" smtClean="0"/>
              <a:t>17</a:t>
            </a:fld>
            <a:endParaRPr lang="en-US" dirty="0"/>
          </a:p>
        </p:txBody>
      </p:sp>
    </p:spTree>
    <p:extLst>
      <p:ext uri="{BB962C8B-B14F-4D97-AF65-F5344CB8AC3E}">
        <p14:creationId xmlns:p14="http://schemas.microsoft.com/office/powerpoint/2010/main" val="40729531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Presenter notes:</a:t>
            </a:r>
          </a:p>
          <a:p>
            <a:endParaRPr lang="en-US" dirty="0"/>
          </a:p>
          <a:p>
            <a:r>
              <a:rPr lang="en-US" dirty="0"/>
              <a:t>This is a group role play activity. The goal is to get people to walk through the adaptive process for a common office occurrence – different values and goals among disparate teams.</a:t>
            </a:r>
          </a:p>
        </p:txBody>
      </p:sp>
      <p:sp>
        <p:nvSpPr>
          <p:cNvPr id="4" name="Slide Number Placeholder 3"/>
          <p:cNvSpPr>
            <a:spLocks noGrp="1"/>
          </p:cNvSpPr>
          <p:nvPr>
            <p:ph type="sldNum" sz="quarter" idx="5"/>
          </p:nvPr>
        </p:nvSpPr>
        <p:spPr/>
        <p:txBody>
          <a:bodyPr/>
          <a:lstStyle/>
          <a:p>
            <a:fld id="{45530641-68FE-44A8-B5CA-729D5ECAFCA4}" type="slidenum">
              <a:rPr lang="en-US" smtClean="0"/>
              <a:t>18</a:t>
            </a:fld>
            <a:endParaRPr lang="en-US" dirty="0"/>
          </a:p>
        </p:txBody>
      </p:sp>
    </p:spTree>
    <p:extLst>
      <p:ext uri="{BB962C8B-B14F-4D97-AF65-F5344CB8AC3E}">
        <p14:creationId xmlns:p14="http://schemas.microsoft.com/office/powerpoint/2010/main" val="11623899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530641-68FE-44A8-B5CA-729D5ECAFCA4}" type="slidenum">
              <a:rPr lang="en-US" smtClean="0"/>
              <a:t>19</a:t>
            </a:fld>
            <a:endParaRPr lang="en-US" dirty="0"/>
          </a:p>
        </p:txBody>
      </p:sp>
    </p:spTree>
    <p:extLst>
      <p:ext uri="{BB962C8B-B14F-4D97-AF65-F5344CB8AC3E}">
        <p14:creationId xmlns:p14="http://schemas.microsoft.com/office/powerpoint/2010/main" val="918806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a:t>
            </a:r>
          </a:p>
          <a:p>
            <a:endParaRPr lang="en-US" dirty="0"/>
          </a:p>
          <a:p>
            <a:r>
              <a:rPr lang="en-US" dirty="0"/>
              <a:t>Remember to leave time for questions!</a:t>
            </a:r>
          </a:p>
        </p:txBody>
      </p:sp>
      <p:sp>
        <p:nvSpPr>
          <p:cNvPr id="4" name="Slide Number Placeholder 3"/>
          <p:cNvSpPr>
            <a:spLocks noGrp="1"/>
          </p:cNvSpPr>
          <p:nvPr>
            <p:ph type="sldNum" sz="quarter" idx="5"/>
          </p:nvPr>
        </p:nvSpPr>
        <p:spPr/>
        <p:txBody>
          <a:bodyPr/>
          <a:lstStyle/>
          <a:p>
            <a:fld id="{45530641-68FE-44A8-B5CA-729D5ECAFCA4}" type="slidenum">
              <a:rPr lang="en-US" smtClean="0"/>
              <a:t>20</a:t>
            </a:fld>
            <a:endParaRPr lang="en-US" dirty="0"/>
          </a:p>
        </p:txBody>
      </p:sp>
    </p:spTree>
    <p:extLst>
      <p:ext uri="{BB962C8B-B14F-4D97-AF65-F5344CB8AC3E}">
        <p14:creationId xmlns:p14="http://schemas.microsoft.com/office/powerpoint/2010/main" val="2554771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11/18/2020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ideo" Target="https://www.youtube.com/embed/JSyBO2n3FKk?feature=oembed" TargetMode="Externa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4386619" y="0"/>
            <a:ext cx="13901381" cy="10287000"/>
          </a:xfrm>
          <a:prstGeom prst="rect">
            <a:avLst/>
          </a:prstGeom>
          <a:solidFill>
            <a:srgbClr val="A20000"/>
          </a:solidFill>
        </p:spPr>
      </p:sp>
      <p:grpSp>
        <p:nvGrpSpPr>
          <p:cNvPr id="3" name="Group 3"/>
          <p:cNvGrpSpPr/>
          <p:nvPr/>
        </p:nvGrpSpPr>
        <p:grpSpPr>
          <a:xfrm>
            <a:off x="1028700" y="5774656"/>
            <a:ext cx="2753062" cy="1769144"/>
            <a:chOff x="0" y="0"/>
            <a:chExt cx="3670750" cy="2358859"/>
          </a:xfrm>
        </p:grpSpPr>
        <p:sp>
          <p:nvSpPr>
            <p:cNvPr id="4" name="AutoShape 4"/>
            <p:cNvSpPr/>
            <p:nvPr/>
          </p:nvSpPr>
          <p:spPr>
            <a:xfrm>
              <a:off x="0" y="0"/>
              <a:ext cx="1044803" cy="144381"/>
            </a:xfrm>
            <a:prstGeom prst="rect">
              <a:avLst/>
            </a:prstGeom>
            <a:solidFill>
              <a:srgbClr val="A20000"/>
            </a:solidFill>
          </p:spPr>
        </p:sp>
        <p:sp>
          <p:nvSpPr>
            <p:cNvPr id="5" name="TextBox 5"/>
            <p:cNvSpPr txBox="1"/>
            <p:nvPr/>
          </p:nvSpPr>
          <p:spPr>
            <a:xfrm>
              <a:off x="0" y="596081"/>
              <a:ext cx="3670750" cy="1762778"/>
            </a:xfrm>
            <a:prstGeom prst="rect">
              <a:avLst/>
            </a:prstGeom>
          </p:spPr>
          <p:txBody>
            <a:bodyPr lIns="0" tIns="0" rIns="0" bIns="0" rtlCol="0" anchor="t">
              <a:spAutoFit/>
            </a:bodyPr>
            <a:lstStyle/>
            <a:p>
              <a:pPr>
                <a:lnSpc>
                  <a:spcPts val="3639"/>
                </a:lnSpc>
                <a:spcBef>
                  <a:spcPct val="0"/>
                </a:spcBef>
              </a:pPr>
              <a:r>
                <a:rPr lang="en-US" sz="2599" dirty="0">
                  <a:solidFill>
                    <a:srgbClr val="000000"/>
                  </a:solidFill>
                  <a:latin typeface="Lato"/>
                </a:rPr>
                <a:t>The adaptive skills you need for modern leadership</a:t>
              </a:r>
            </a:p>
          </p:txBody>
        </p:sp>
      </p:grpSp>
      <p:sp>
        <p:nvSpPr>
          <p:cNvPr id="6" name="TextBox 6"/>
          <p:cNvSpPr txBox="1"/>
          <p:nvPr/>
        </p:nvSpPr>
        <p:spPr>
          <a:xfrm>
            <a:off x="1028700" y="974740"/>
            <a:ext cx="11771536" cy="3129280"/>
          </a:xfrm>
          <a:prstGeom prst="rect">
            <a:avLst/>
          </a:prstGeom>
        </p:spPr>
        <p:txBody>
          <a:bodyPr lIns="0" tIns="0" rIns="0" bIns="0" rtlCol="0" anchor="t">
            <a:spAutoFit/>
          </a:bodyPr>
          <a:lstStyle/>
          <a:p>
            <a:pPr>
              <a:lnSpc>
                <a:spcPts val="8159"/>
              </a:lnSpc>
            </a:pPr>
            <a:r>
              <a:rPr lang="en-US" sz="8000" dirty="0">
                <a:solidFill>
                  <a:srgbClr val="000000"/>
                </a:solidFill>
                <a:latin typeface="Cousine Bold"/>
              </a:rPr>
              <a:t>Being an adaptive leader in complex times</a:t>
            </a:r>
          </a:p>
        </p:txBody>
      </p:sp>
      <p:pic>
        <p:nvPicPr>
          <p:cNvPr id="7" name="Picture 7"/>
          <p:cNvPicPr>
            <a:picLocks noChangeAspect="1"/>
          </p:cNvPicPr>
          <p:nvPr/>
        </p:nvPicPr>
        <p:blipFill>
          <a:blip r:embed="rId3"/>
          <a:srcRect/>
          <a:stretch>
            <a:fillRect/>
          </a:stretch>
        </p:blipFill>
        <p:spPr>
          <a:xfrm>
            <a:off x="5597932" y="1503490"/>
            <a:ext cx="11661368" cy="7754810"/>
          </a:xfrm>
          <a:prstGeom prst="rect">
            <a:avLst/>
          </a:prstGeom>
        </p:spPr>
      </p:pic>
      <p:pic>
        <p:nvPicPr>
          <p:cNvPr id="8" name="Picture 8"/>
          <p:cNvPicPr>
            <a:picLocks noChangeAspect="1"/>
          </p:cNvPicPr>
          <p:nvPr/>
        </p:nvPicPr>
        <p:blipFill>
          <a:blip r:embed="rId4"/>
          <a:srcRect/>
          <a:stretch>
            <a:fillRect/>
          </a:stretch>
        </p:blipFill>
        <p:spPr>
          <a:xfrm>
            <a:off x="1028700" y="9028848"/>
            <a:ext cx="2437716" cy="21707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880262" y="2668911"/>
            <a:ext cx="9009006" cy="2071370"/>
          </a:xfrm>
          <a:prstGeom prst="rect">
            <a:avLst/>
          </a:prstGeom>
        </p:spPr>
        <p:txBody>
          <a:bodyPr lIns="0" tIns="0" rIns="0" bIns="0" rtlCol="0" anchor="t">
            <a:spAutoFit/>
          </a:bodyPr>
          <a:lstStyle/>
          <a:p>
            <a:pPr>
              <a:lnSpc>
                <a:spcPts val="8320"/>
              </a:lnSpc>
            </a:pPr>
            <a:r>
              <a:rPr lang="en-US" sz="6400" dirty="0">
                <a:solidFill>
                  <a:srgbClr val="A20000"/>
                </a:solidFill>
                <a:latin typeface="Rajdhani Medium Bold"/>
              </a:rPr>
              <a:t>"Yesterday's adaptations are today's routines."</a:t>
            </a:r>
          </a:p>
        </p:txBody>
      </p:sp>
      <p:pic>
        <p:nvPicPr>
          <p:cNvPr id="3" name="Picture 3"/>
          <p:cNvPicPr>
            <a:picLocks noChangeAspect="1"/>
          </p:cNvPicPr>
          <p:nvPr/>
        </p:nvPicPr>
        <p:blipFill>
          <a:blip r:embed="rId3"/>
          <a:srcRect/>
          <a:stretch>
            <a:fillRect/>
          </a:stretch>
        </p:blipFill>
        <p:spPr>
          <a:xfrm>
            <a:off x="1028700" y="2564706"/>
            <a:ext cx="5317101" cy="5157588"/>
          </a:xfrm>
          <a:prstGeom prst="rect">
            <a:avLst/>
          </a:prstGeom>
        </p:spPr>
      </p:pic>
      <p:sp>
        <p:nvSpPr>
          <p:cNvPr id="4" name="TextBox 4"/>
          <p:cNvSpPr txBox="1"/>
          <p:nvPr/>
        </p:nvSpPr>
        <p:spPr>
          <a:xfrm>
            <a:off x="8382001" y="4876255"/>
            <a:ext cx="8223848" cy="450573"/>
          </a:xfrm>
          <a:prstGeom prst="rect">
            <a:avLst/>
          </a:prstGeom>
        </p:spPr>
        <p:txBody>
          <a:bodyPr wrap="square" lIns="0" tIns="0" rIns="0" bIns="0" rtlCol="0" anchor="t">
            <a:spAutoFit/>
          </a:bodyPr>
          <a:lstStyle/>
          <a:p>
            <a:pPr algn="ctr">
              <a:lnSpc>
                <a:spcPts val="3869"/>
              </a:lnSpc>
            </a:pPr>
            <a:r>
              <a:rPr lang="en-US" sz="2763" dirty="0">
                <a:solidFill>
                  <a:srgbClr val="000000"/>
                </a:solidFill>
                <a:latin typeface="Lato"/>
              </a:rPr>
              <a:t>- Ronald Heifetz, </a:t>
            </a:r>
            <a:r>
              <a:rPr lang="en-US" sz="2763" dirty="0">
                <a:solidFill>
                  <a:srgbClr val="000000"/>
                </a:solidFill>
                <a:latin typeface="Lato Italics"/>
              </a:rPr>
              <a:t>The Practice of Adaptive Leadership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395034" y="0"/>
            <a:ext cx="9892966" cy="10287000"/>
          </a:xfrm>
          <a:prstGeom prst="rect">
            <a:avLst/>
          </a:prstGeom>
          <a:solidFill>
            <a:srgbClr val="A20000"/>
          </a:solidFill>
        </p:spPr>
      </p:sp>
      <p:pic>
        <p:nvPicPr>
          <p:cNvPr id="3" name="Picture 3"/>
          <p:cNvPicPr>
            <a:picLocks noChangeAspect="1"/>
          </p:cNvPicPr>
          <p:nvPr/>
        </p:nvPicPr>
        <p:blipFill>
          <a:blip r:embed="rId3"/>
          <a:srcRect l="31126" r="31126"/>
          <a:stretch>
            <a:fillRect/>
          </a:stretch>
        </p:blipFill>
        <p:spPr>
          <a:xfrm>
            <a:off x="9431855" y="1028700"/>
            <a:ext cx="7839464" cy="8229600"/>
          </a:xfrm>
          <a:prstGeom prst="rect">
            <a:avLst/>
          </a:prstGeom>
        </p:spPr>
      </p:pic>
      <p:grpSp>
        <p:nvGrpSpPr>
          <p:cNvPr id="4" name="Group 4"/>
          <p:cNvGrpSpPr/>
          <p:nvPr/>
        </p:nvGrpSpPr>
        <p:grpSpPr>
          <a:xfrm>
            <a:off x="1028700" y="2393950"/>
            <a:ext cx="6318880" cy="5633917"/>
            <a:chOff x="0" y="0"/>
            <a:chExt cx="8425173" cy="7511889"/>
          </a:xfrm>
        </p:grpSpPr>
        <p:sp>
          <p:nvSpPr>
            <p:cNvPr id="5" name="AutoShape 5"/>
            <p:cNvSpPr/>
            <p:nvPr/>
          </p:nvSpPr>
          <p:spPr>
            <a:xfrm>
              <a:off x="0" y="0"/>
              <a:ext cx="1044803" cy="144381"/>
            </a:xfrm>
            <a:prstGeom prst="rect">
              <a:avLst/>
            </a:prstGeom>
            <a:solidFill>
              <a:srgbClr val="A20000"/>
            </a:solidFill>
          </p:spPr>
        </p:sp>
        <p:sp>
          <p:nvSpPr>
            <p:cNvPr id="6" name="TextBox 6"/>
            <p:cNvSpPr txBox="1"/>
            <p:nvPr/>
          </p:nvSpPr>
          <p:spPr>
            <a:xfrm>
              <a:off x="0" y="579100"/>
              <a:ext cx="8425173" cy="6932789"/>
            </a:xfrm>
            <a:prstGeom prst="rect">
              <a:avLst/>
            </a:prstGeom>
          </p:spPr>
          <p:txBody>
            <a:bodyPr lIns="0" tIns="0" rIns="0" bIns="0" rtlCol="0" anchor="t">
              <a:spAutoFit/>
            </a:bodyPr>
            <a:lstStyle/>
            <a:p>
              <a:pPr>
                <a:lnSpc>
                  <a:spcPts val="5400"/>
                </a:lnSpc>
              </a:pPr>
              <a:r>
                <a:rPr lang="en-US" sz="3600" dirty="0">
                  <a:solidFill>
                    <a:srgbClr val="000000"/>
                  </a:solidFill>
                  <a:latin typeface="Lato Bold"/>
                </a:rPr>
                <a:t>Agenda:</a:t>
              </a:r>
            </a:p>
            <a:p>
              <a:pPr>
                <a:lnSpc>
                  <a:spcPts val="3599"/>
                </a:lnSpc>
              </a:pPr>
              <a:endParaRPr lang="en-US" sz="3600" dirty="0">
                <a:solidFill>
                  <a:srgbClr val="000000"/>
                </a:solidFill>
                <a:latin typeface="Lato Bold"/>
              </a:endParaRPr>
            </a:p>
            <a:p>
              <a:pPr marL="518159" lvl="1" indent="-259079">
                <a:lnSpc>
                  <a:spcPts val="3599"/>
                </a:lnSpc>
                <a:buFont typeface="Arial"/>
                <a:buChar char="•"/>
              </a:pPr>
              <a:r>
                <a:rPr lang="en-US" sz="2399" dirty="0">
                  <a:solidFill>
                    <a:srgbClr val="000000"/>
                  </a:solidFill>
                  <a:latin typeface="Lato"/>
                </a:rPr>
                <a:t>Leading with adaptive theory</a:t>
              </a:r>
            </a:p>
            <a:p>
              <a:pPr marL="518159" lvl="1" indent="-259079">
                <a:lnSpc>
                  <a:spcPts val="3599"/>
                </a:lnSpc>
                <a:buFont typeface="Arial"/>
                <a:buChar char="•"/>
              </a:pPr>
              <a:r>
                <a:rPr lang="en-US" sz="2399" dirty="0">
                  <a:solidFill>
                    <a:srgbClr val="000000"/>
                  </a:solidFill>
                  <a:latin typeface="Lato"/>
                </a:rPr>
                <a:t>Adaptive theory defined</a:t>
              </a:r>
            </a:p>
            <a:p>
              <a:pPr marL="1036318" lvl="2" indent="-345439">
                <a:lnSpc>
                  <a:spcPts val="3599"/>
                </a:lnSpc>
                <a:buFont typeface="Arial"/>
                <a:buChar char="⚬"/>
              </a:pPr>
              <a:r>
                <a:rPr lang="en-US" sz="2399" dirty="0">
                  <a:solidFill>
                    <a:srgbClr val="000000"/>
                  </a:solidFill>
                  <a:latin typeface="Lato"/>
                </a:rPr>
                <a:t>Core tenants</a:t>
              </a:r>
            </a:p>
            <a:p>
              <a:pPr marL="1036318" lvl="2" indent="-345439">
                <a:lnSpc>
                  <a:spcPts val="3599"/>
                </a:lnSpc>
                <a:buFont typeface="Arial"/>
                <a:buChar char="⚬"/>
              </a:pPr>
              <a:r>
                <a:rPr lang="en-US" sz="2399" dirty="0">
                  <a:solidFill>
                    <a:srgbClr val="000000"/>
                  </a:solidFill>
                  <a:latin typeface="Lato"/>
                </a:rPr>
                <a:t>Examples</a:t>
              </a:r>
            </a:p>
            <a:p>
              <a:pPr marL="518159" lvl="1" indent="-259079">
                <a:lnSpc>
                  <a:spcPts val="3599"/>
                </a:lnSpc>
                <a:buFont typeface="Arial"/>
                <a:buChar char="•"/>
              </a:pPr>
              <a:r>
                <a:rPr lang="en-US" sz="2399" dirty="0">
                  <a:solidFill>
                    <a:srgbClr val="000000"/>
                  </a:solidFill>
                  <a:latin typeface="Lato"/>
                </a:rPr>
                <a:t>Applying adaptive leadership</a:t>
              </a:r>
            </a:p>
            <a:p>
              <a:pPr marL="1036318" lvl="2" indent="-345439">
                <a:lnSpc>
                  <a:spcPts val="3599"/>
                </a:lnSpc>
                <a:buFont typeface="Arial"/>
                <a:buChar char="⚬"/>
              </a:pPr>
              <a:r>
                <a:rPr lang="en-US" sz="2399" dirty="0">
                  <a:solidFill>
                    <a:srgbClr val="000000"/>
                  </a:solidFill>
                  <a:latin typeface="Lato"/>
                </a:rPr>
                <a:t>6 steps to a different perspective</a:t>
              </a:r>
            </a:p>
            <a:p>
              <a:pPr marL="518158" lvl="1" indent="-259079">
                <a:lnSpc>
                  <a:spcPts val="3599"/>
                </a:lnSpc>
                <a:buFont typeface="Arial"/>
                <a:buChar char="•"/>
              </a:pPr>
              <a:r>
                <a:rPr lang="en-US" sz="2399" dirty="0">
                  <a:solidFill>
                    <a:srgbClr val="000000"/>
                  </a:solidFill>
                  <a:latin typeface="Lato"/>
                </a:rPr>
                <a:t>Questions</a:t>
              </a:r>
            </a:p>
            <a:p>
              <a:pPr marL="518159" lvl="1" indent="-259079">
                <a:lnSpc>
                  <a:spcPts val="3599"/>
                </a:lnSpc>
                <a:buFont typeface="Arial"/>
                <a:buChar char="•"/>
              </a:pPr>
              <a:r>
                <a:rPr lang="en-US" sz="2399" dirty="0">
                  <a:solidFill>
                    <a:srgbClr val="000000"/>
                  </a:solidFill>
                  <a:latin typeface="Lato"/>
                </a:rPr>
                <a:t>References</a:t>
              </a:r>
            </a:p>
            <a:p>
              <a:pPr>
                <a:lnSpc>
                  <a:spcPts val="3599"/>
                </a:lnSpc>
              </a:pPr>
              <a:endParaRPr lang="en-US" sz="2399" dirty="0">
                <a:solidFill>
                  <a:srgbClr val="000000"/>
                </a:solidFill>
                <a:latin typeface="Lato"/>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20000"/>
        </a:solidFill>
        <a:effectLst/>
      </p:bgPr>
    </p:bg>
    <p:spTree>
      <p:nvGrpSpPr>
        <p:cNvPr id="1" name=""/>
        <p:cNvGrpSpPr/>
        <p:nvPr/>
      </p:nvGrpSpPr>
      <p:grpSpPr>
        <a:xfrm>
          <a:off x="0" y="0"/>
          <a:ext cx="0" cy="0"/>
          <a:chOff x="0" y="0"/>
          <a:chExt cx="0" cy="0"/>
        </a:xfrm>
      </p:grpSpPr>
      <p:sp>
        <p:nvSpPr>
          <p:cNvPr id="2" name="AutoShape 2"/>
          <p:cNvSpPr/>
          <p:nvPr/>
        </p:nvSpPr>
        <p:spPr>
          <a:xfrm>
            <a:off x="0" y="9378186"/>
            <a:ext cx="18288000" cy="908814"/>
          </a:xfrm>
          <a:prstGeom prst="rect">
            <a:avLst/>
          </a:prstGeom>
          <a:solidFill>
            <a:srgbClr val="FFFFFF"/>
          </a:solidFill>
        </p:spPr>
      </p:sp>
      <p:sp>
        <p:nvSpPr>
          <p:cNvPr id="3" name="TextBox 3"/>
          <p:cNvSpPr txBox="1"/>
          <p:nvPr/>
        </p:nvSpPr>
        <p:spPr>
          <a:xfrm>
            <a:off x="1028700" y="1171575"/>
            <a:ext cx="7895855" cy="3104863"/>
          </a:xfrm>
          <a:prstGeom prst="rect">
            <a:avLst/>
          </a:prstGeom>
        </p:spPr>
        <p:txBody>
          <a:bodyPr lIns="0" tIns="0" rIns="0" bIns="0" rtlCol="0" anchor="t">
            <a:spAutoFit/>
          </a:bodyPr>
          <a:lstStyle/>
          <a:p>
            <a:pPr>
              <a:lnSpc>
                <a:spcPts val="8000"/>
              </a:lnSpc>
            </a:pPr>
            <a:r>
              <a:rPr lang="en-US" sz="8000" dirty="0">
                <a:solidFill>
                  <a:srgbClr val="FFFFFF"/>
                </a:solidFill>
                <a:latin typeface="Cousine Bold"/>
              </a:rPr>
              <a:t>Leading with adaptive theory</a:t>
            </a:r>
          </a:p>
        </p:txBody>
      </p:sp>
      <p:pic>
        <p:nvPicPr>
          <p:cNvPr id="4" name="Picture 4"/>
          <p:cNvPicPr>
            <a:picLocks noChangeAspect="1"/>
          </p:cNvPicPr>
          <p:nvPr/>
        </p:nvPicPr>
        <p:blipFill>
          <a:blip r:embed="rId3"/>
          <a:srcRect/>
          <a:stretch>
            <a:fillRect/>
          </a:stretch>
        </p:blipFill>
        <p:spPr>
          <a:xfrm>
            <a:off x="9144000" y="1028700"/>
            <a:ext cx="9822924" cy="834948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779979"/>
            <a:ext cx="8761811" cy="3131626"/>
            <a:chOff x="0" y="0"/>
            <a:chExt cx="11682415" cy="4175501"/>
          </a:xfrm>
        </p:grpSpPr>
        <p:sp>
          <p:nvSpPr>
            <p:cNvPr id="3" name="AutoShape 3"/>
            <p:cNvSpPr/>
            <p:nvPr/>
          </p:nvSpPr>
          <p:spPr>
            <a:xfrm>
              <a:off x="0" y="0"/>
              <a:ext cx="1044803" cy="144381"/>
            </a:xfrm>
            <a:prstGeom prst="rect">
              <a:avLst/>
            </a:prstGeom>
            <a:solidFill>
              <a:srgbClr val="A20000"/>
            </a:solidFill>
          </p:spPr>
        </p:sp>
        <p:sp>
          <p:nvSpPr>
            <p:cNvPr id="4" name="TextBox 4"/>
            <p:cNvSpPr txBox="1"/>
            <p:nvPr/>
          </p:nvSpPr>
          <p:spPr>
            <a:xfrm>
              <a:off x="0" y="643383"/>
              <a:ext cx="11682415" cy="3532118"/>
            </a:xfrm>
            <a:prstGeom prst="rect">
              <a:avLst/>
            </a:prstGeom>
          </p:spPr>
          <p:txBody>
            <a:bodyPr lIns="0" tIns="0" rIns="0" bIns="0" rtlCol="0" anchor="t">
              <a:spAutoFit/>
            </a:bodyPr>
            <a:lstStyle/>
            <a:p>
              <a:pPr>
                <a:lnSpc>
                  <a:spcPts val="3599"/>
                </a:lnSpc>
              </a:pPr>
              <a:r>
                <a:rPr lang="en-US" sz="2400" dirty="0">
                  <a:solidFill>
                    <a:srgbClr val="000000"/>
                  </a:solidFill>
                  <a:latin typeface="Lato"/>
                </a:rPr>
                <a:t>"Simply stated, adaptive leaders </a:t>
              </a:r>
              <a:r>
                <a:rPr lang="en-US" sz="2400" dirty="0">
                  <a:solidFill>
                    <a:srgbClr val="000000"/>
                  </a:solidFill>
                  <a:latin typeface="Lato Bold"/>
                </a:rPr>
                <a:t>prepare and encourage people to deal with change</a:t>
              </a:r>
              <a:r>
                <a:rPr lang="en-US" sz="2400" dirty="0">
                  <a:solidFill>
                    <a:srgbClr val="000000"/>
                  </a:solidFill>
                  <a:latin typeface="Lato"/>
                </a:rPr>
                <a:t>."</a:t>
              </a:r>
            </a:p>
            <a:p>
              <a:pPr>
                <a:lnSpc>
                  <a:spcPts val="3599"/>
                </a:lnSpc>
              </a:pPr>
              <a:endParaRPr lang="en-US" sz="2400" dirty="0">
                <a:solidFill>
                  <a:srgbClr val="000000"/>
                </a:solidFill>
                <a:latin typeface="Lato"/>
              </a:endParaRPr>
            </a:p>
            <a:p>
              <a:pPr>
                <a:lnSpc>
                  <a:spcPts val="3600"/>
                </a:lnSpc>
              </a:pPr>
              <a:r>
                <a:rPr lang="en-US" sz="2399" dirty="0">
                  <a:solidFill>
                    <a:srgbClr val="000000"/>
                  </a:solidFill>
                  <a:latin typeface="Lato"/>
                </a:rPr>
                <a:t>"Adaptive leadership stresses the activities of the leader in relation to the work of followers in the contexts in which they find themselves."</a:t>
              </a:r>
            </a:p>
          </p:txBody>
        </p:sp>
      </p:grpSp>
      <p:pic>
        <p:nvPicPr>
          <p:cNvPr id="5" name="Picture 5"/>
          <p:cNvPicPr>
            <a:picLocks noChangeAspect="1"/>
          </p:cNvPicPr>
          <p:nvPr/>
        </p:nvPicPr>
        <p:blipFill>
          <a:blip r:embed="rId3"/>
          <a:srcRect l="26142" r="26142"/>
          <a:stretch>
            <a:fillRect/>
          </a:stretch>
        </p:blipFill>
        <p:spPr>
          <a:xfrm>
            <a:off x="10961941" y="0"/>
            <a:ext cx="7326059" cy="10287000"/>
          </a:xfrm>
          <a:prstGeom prst="rect">
            <a:avLst/>
          </a:prstGeom>
        </p:spPr>
      </p:pic>
      <p:sp>
        <p:nvSpPr>
          <p:cNvPr id="6" name="TextBox 6"/>
          <p:cNvSpPr txBox="1"/>
          <p:nvPr/>
        </p:nvSpPr>
        <p:spPr>
          <a:xfrm>
            <a:off x="1028700" y="1038225"/>
            <a:ext cx="8761811" cy="2402629"/>
          </a:xfrm>
          <a:prstGeom prst="rect">
            <a:avLst/>
          </a:prstGeom>
        </p:spPr>
        <p:txBody>
          <a:bodyPr lIns="0" tIns="0" rIns="0" bIns="0" rtlCol="0" anchor="t">
            <a:spAutoFit/>
          </a:bodyPr>
          <a:lstStyle/>
          <a:p>
            <a:pPr>
              <a:lnSpc>
                <a:spcPts val="9440"/>
              </a:lnSpc>
            </a:pPr>
            <a:r>
              <a:rPr lang="en-US" sz="8000" dirty="0">
                <a:solidFill>
                  <a:srgbClr val="000000"/>
                </a:solidFill>
                <a:latin typeface="Rajdhani Medium"/>
              </a:rPr>
              <a:t>Adaptive theory defined</a:t>
            </a:r>
          </a:p>
        </p:txBody>
      </p:sp>
      <p:sp>
        <p:nvSpPr>
          <p:cNvPr id="7" name="TextBox 7"/>
          <p:cNvSpPr txBox="1"/>
          <p:nvPr/>
        </p:nvSpPr>
        <p:spPr>
          <a:xfrm>
            <a:off x="1028700" y="7334885"/>
            <a:ext cx="7971930" cy="833332"/>
          </a:xfrm>
          <a:prstGeom prst="rect">
            <a:avLst/>
          </a:prstGeom>
        </p:spPr>
        <p:txBody>
          <a:bodyPr lIns="0" tIns="0" rIns="0" bIns="0" rtlCol="0" anchor="t">
            <a:spAutoFit/>
          </a:bodyPr>
          <a:lstStyle/>
          <a:p>
            <a:pPr>
              <a:lnSpc>
                <a:spcPts val="3359"/>
              </a:lnSpc>
            </a:pPr>
            <a:r>
              <a:rPr lang="en-US" sz="2400" dirty="0">
                <a:solidFill>
                  <a:srgbClr val="000000"/>
                </a:solidFill>
                <a:latin typeface="Lato"/>
              </a:rPr>
              <a:t>Adaptive leadership is </a:t>
            </a:r>
            <a:r>
              <a:rPr lang="en-US" sz="2400" dirty="0">
                <a:solidFill>
                  <a:srgbClr val="000000"/>
                </a:solidFill>
                <a:latin typeface="Lato Bold"/>
              </a:rPr>
              <a:t>follower-centric</a:t>
            </a:r>
            <a:r>
              <a:rPr lang="en-US" sz="2400" dirty="0">
                <a:solidFill>
                  <a:srgbClr val="000000"/>
                </a:solidFill>
                <a:latin typeface="Lato Italics"/>
              </a:rPr>
              <a:t>, </a:t>
            </a:r>
            <a:r>
              <a:rPr lang="en-US" sz="2400" dirty="0">
                <a:solidFill>
                  <a:srgbClr val="000000"/>
                </a:solidFill>
                <a:latin typeface="Lato"/>
              </a:rPr>
              <a:t>focusing on how leaders encourage employees to solve problems.</a:t>
            </a:r>
          </a:p>
        </p:txBody>
      </p:sp>
      <p:sp>
        <p:nvSpPr>
          <p:cNvPr id="8" name="TextBox 8"/>
          <p:cNvSpPr txBox="1"/>
          <p:nvPr/>
        </p:nvSpPr>
        <p:spPr>
          <a:xfrm>
            <a:off x="7772400" y="9560073"/>
            <a:ext cx="2561067" cy="231627"/>
          </a:xfrm>
          <a:prstGeom prst="rect">
            <a:avLst/>
          </a:prstGeom>
        </p:spPr>
        <p:txBody>
          <a:bodyPr wrap="square" lIns="0" tIns="0" rIns="0" bIns="0" rtlCol="0" anchor="t">
            <a:spAutoFit/>
          </a:bodyPr>
          <a:lstStyle/>
          <a:p>
            <a:pPr algn="ctr">
              <a:lnSpc>
                <a:spcPts val="1959"/>
              </a:lnSpc>
            </a:pPr>
            <a:r>
              <a:rPr lang="en-US" sz="1400" dirty="0">
                <a:solidFill>
                  <a:srgbClr val="000000"/>
                </a:solidFill>
                <a:latin typeface="Lato Italics"/>
              </a:rPr>
              <a:t>As adapted in Northouse (2018)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5713951"/>
            <a:ext cx="4844715" cy="1257195"/>
            <a:chOff x="0" y="0"/>
            <a:chExt cx="6459620" cy="1676260"/>
          </a:xfrm>
        </p:grpSpPr>
        <p:sp>
          <p:nvSpPr>
            <p:cNvPr id="3" name="AutoShape 3"/>
            <p:cNvSpPr/>
            <p:nvPr/>
          </p:nvSpPr>
          <p:spPr>
            <a:xfrm>
              <a:off x="0" y="0"/>
              <a:ext cx="1044803" cy="144381"/>
            </a:xfrm>
            <a:prstGeom prst="rect">
              <a:avLst/>
            </a:prstGeom>
            <a:solidFill>
              <a:srgbClr val="A20000"/>
            </a:solidFill>
          </p:spPr>
        </p:sp>
        <p:sp>
          <p:nvSpPr>
            <p:cNvPr id="4" name="TextBox 4"/>
            <p:cNvSpPr txBox="1"/>
            <p:nvPr/>
          </p:nvSpPr>
          <p:spPr>
            <a:xfrm>
              <a:off x="0" y="526193"/>
              <a:ext cx="6459620" cy="1150068"/>
            </a:xfrm>
            <a:prstGeom prst="rect">
              <a:avLst/>
            </a:prstGeom>
          </p:spPr>
          <p:txBody>
            <a:bodyPr lIns="0" tIns="0" rIns="0" bIns="0" rtlCol="0" anchor="t">
              <a:spAutoFit/>
            </a:bodyPr>
            <a:lstStyle/>
            <a:p>
              <a:pPr>
                <a:lnSpc>
                  <a:spcPts val="3600"/>
                </a:lnSpc>
              </a:pPr>
              <a:r>
                <a:rPr lang="en-US" sz="2400" dirty="0">
                  <a:solidFill>
                    <a:srgbClr val="000000"/>
                  </a:solidFill>
                  <a:latin typeface="Lato"/>
                </a:rPr>
                <a:t>Adaptive leaders are </a:t>
              </a:r>
              <a:r>
                <a:rPr lang="en-US" sz="2400" dirty="0">
                  <a:solidFill>
                    <a:srgbClr val="000000"/>
                  </a:solidFill>
                  <a:latin typeface="Lato Bold"/>
                </a:rPr>
                <a:t>relatable </a:t>
              </a:r>
              <a:r>
                <a:rPr lang="en-US" sz="2400" dirty="0">
                  <a:solidFill>
                    <a:srgbClr val="000000"/>
                  </a:solidFill>
                  <a:latin typeface="Lato"/>
                </a:rPr>
                <a:t>to their employees and teams.</a:t>
              </a:r>
            </a:p>
          </p:txBody>
        </p:sp>
      </p:grpSp>
      <p:grpSp>
        <p:nvGrpSpPr>
          <p:cNvPr id="5" name="Group 5"/>
          <p:cNvGrpSpPr/>
          <p:nvPr/>
        </p:nvGrpSpPr>
        <p:grpSpPr>
          <a:xfrm>
            <a:off x="6721642" y="5713951"/>
            <a:ext cx="4844715" cy="1705616"/>
            <a:chOff x="0" y="0"/>
            <a:chExt cx="6459620" cy="2274154"/>
          </a:xfrm>
        </p:grpSpPr>
        <p:sp>
          <p:nvSpPr>
            <p:cNvPr id="6" name="AutoShape 6"/>
            <p:cNvSpPr/>
            <p:nvPr/>
          </p:nvSpPr>
          <p:spPr>
            <a:xfrm>
              <a:off x="0" y="0"/>
              <a:ext cx="1044803" cy="144381"/>
            </a:xfrm>
            <a:prstGeom prst="rect">
              <a:avLst/>
            </a:prstGeom>
            <a:solidFill>
              <a:srgbClr val="A20000"/>
            </a:solidFill>
          </p:spPr>
        </p:sp>
        <p:sp>
          <p:nvSpPr>
            <p:cNvPr id="7" name="TextBox 7"/>
            <p:cNvSpPr txBox="1"/>
            <p:nvPr/>
          </p:nvSpPr>
          <p:spPr>
            <a:xfrm>
              <a:off x="0" y="526193"/>
              <a:ext cx="6459620" cy="1747961"/>
            </a:xfrm>
            <a:prstGeom prst="rect">
              <a:avLst/>
            </a:prstGeom>
          </p:spPr>
          <p:txBody>
            <a:bodyPr lIns="0" tIns="0" rIns="0" bIns="0" rtlCol="0" anchor="t">
              <a:spAutoFit/>
            </a:bodyPr>
            <a:lstStyle/>
            <a:p>
              <a:pPr>
                <a:lnSpc>
                  <a:spcPts val="3600"/>
                </a:lnSpc>
              </a:pPr>
              <a:r>
                <a:rPr lang="en-US" sz="2400" dirty="0">
                  <a:solidFill>
                    <a:srgbClr val="000000"/>
                  </a:solidFill>
                  <a:latin typeface="Lato"/>
                </a:rPr>
                <a:t>Adaptive leaders </a:t>
              </a:r>
              <a:r>
                <a:rPr lang="en-US" sz="2400" dirty="0">
                  <a:solidFill>
                    <a:srgbClr val="000000"/>
                  </a:solidFill>
                  <a:latin typeface="Lato Bold"/>
                </a:rPr>
                <a:t>empower</a:t>
              </a:r>
              <a:r>
                <a:rPr lang="en-US" sz="2400" dirty="0">
                  <a:solidFill>
                    <a:srgbClr val="000000"/>
                  </a:solidFill>
                  <a:latin typeface="Lato"/>
                </a:rPr>
                <a:t> their employees to tackle difficult challenges.</a:t>
              </a:r>
            </a:p>
          </p:txBody>
        </p:sp>
      </p:grpSp>
      <p:grpSp>
        <p:nvGrpSpPr>
          <p:cNvPr id="8" name="Group 8"/>
          <p:cNvGrpSpPr/>
          <p:nvPr/>
        </p:nvGrpSpPr>
        <p:grpSpPr>
          <a:xfrm>
            <a:off x="12414585" y="5713951"/>
            <a:ext cx="4844715" cy="1705616"/>
            <a:chOff x="0" y="0"/>
            <a:chExt cx="6459620" cy="2274154"/>
          </a:xfrm>
        </p:grpSpPr>
        <p:sp>
          <p:nvSpPr>
            <p:cNvPr id="9" name="AutoShape 9"/>
            <p:cNvSpPr/>
            <p:nvPr/>
          </p:nvSpPr>
          <p:spPr>
            <a:xfrm>
              <a:off x="0" y="0"/>
              <a:ext cx="1044803" cy="144381"/>
            </a:xfrm>
            <a:prstGeom prst="rect">
              <a:avLst/>
            </a:prstGeom>
            <a:solidFill>
              <a:srgbClr val="A20000"/>
            </a:solidFill>
          </p:spPr>
        </p:sp>
        <p:sp>
          <p:nvSpPr>
            <p:cNvPr id="10" name="TextBox 10"/>
            <p:cNvSpPr txBox="1"/>
            <p:nvPr/>
          </p:nvSpPr>
          <p:spPr>
            <a:xfrm>
              <a:off x="0" y="526193"/>
              <a:ext cx="6459620" cy="1747961"/>
            </a:xfrm>
            <a:prstGeom prst="rect">
              <a:avLst/>
            </a:prstGeom>
          </p:spPr>
          <p:txBody>
            <a:bodyPr lIns="0" tIns="0" rIns="0" bIns="0" rtlCol="0" anchor="t">
              <a:spAutoFit/>
            </a:bodyPr>
            <a:lstStyle/>
            <a:p>
              <a:pPr>
                <a:lnSpc>
                  <a:spcPts val="3600"/>
                </a:lnSpc>
              </a:pPr>
              <a:r>
                <a:rPr lang="en-US" sz="2400" dirty="0">
                  <a:solidFill>
                    <a:srgbClr val="000000"/>
                  </a:solidFill>
                  <a:latin typeface="Lato"/>
                </a:rPr>
                <a:t>Adaptive leaders </a:t>
              </a:r>
              <a:r>
                <a:rPr lang="en-US" sz="2400" dirty="0">
                  <a:solidFill>
                    <a:srgbClr val="000000"/>
                  </a:solidFill>
                  <a:latin typeface="Lato Bold"/>
                </a:rPr>
                <a:t>adjust</a:t>
              </a:r>
              <a:r>
                <a:rPr lang="en-US" sz="2400" dirty="0">
                  <a:solidFill>
                    <a:srgbClr val="000000"/>
                  </a:solidFill>
                  <a:latin typeface="Lato"/>
                </a:rPr>
                <a:t> to complexities within the organizational culture.</a:t>
              </a:r>
            </a:p>
          </p:txBody>
        </p:sp>
      </p:grpSp>
      <p:sp>
        <p:nvSpPr>
          <p:cNvPr id="11" name="AutoShape 11"/>
          <p:cNvSpPr/>
          <p:nvPr/>
        </p:nvSpPr>
        <p:spPr>
          <a:xfrm>
            <a:off x="0" y="0"/>
            <a:ext cx="18288000" cy="4322252"/>
          </a:xfrm>
          <a:prstGeom prst="rect">
            <a:avLst/>
          </a:prstGeom>
          <a:solidFill>
            <a:srgbClr val="A20000"/>
          </a:solidFill>
        </p:spPr>
      </p:sp>
      <p:pic>
        <p:nvPicPr>
          <p:cNvPr id="12" name="Picture 12"/>
          <p:cNvPicPr>
            <a:picLocks noChangeAspect="1"/>
          </p:cNvPicPr>
          <p:nvPr/>
        </p:nvPicPr>
        <p:blipFill>
          <a:blip r:embed="rId3"/>
          <a:srcRect b="2127"/>
          <a:stretch>
            <a:fillRect/>
          </a:stretch>
        </p:blipFill>
        <p:spPr>
          <a:xfrm>
            <a:off x="12200334" y="774091"/>
            <a:ext cx="5943100" cy="3548161"/>
          </a:xfrm>
          <a:prstGeom prst="rect">
            <a:avLst/>
          </a:prstGeom>
        </p:spPr>
      </p:pic>
      <p:sp>
        <p:nvSpPr>
          <p:cNvPr id="13" name="TextBox 13"/>
          <p:cNvSpPr txBox="1"/>
          <p:nvPr/>
        </p:nvSpPr>
        <p:spPr>
          <a:xfrm>
            <a:off x="1028700" y="1608776"/>
            <a:ext cx="10815434" cy="1095174"/>
          </a:xfrm>
          <a:prstGeom prst="rect">
            <a:avLst/>
          </a:prstGeom>
        </p:spPr>
        <p:txBody>
          <a:bodyPr lIns="0" tIns="0" rIns="0" bIns="0" rtlCol="0" anchor="t">
            <a:spAutoFit/>
          </a:bodyPr>
          <a:lstStyle/>
          <a:p>
            <a:pPr>
              <a:lnSpc>
                <a:spcPts val="8640"/>
              </a:lnSpc>
            </a:pPr>
            <a:r>
              <a:rPr lang="en-US" sz="7200" dirty="0">
                <a:solidFill>
                  <a:srgbClr val="FFFFFF"/>
                </a:solidFill>
                <a:latin typeface="Rajdhani Medium"/>
              </a:rPr>
              <a:t>CORE TENENTS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6A6A6"/>
        </a:solidFill>
        <a:effectLst/>
      </p:bgPr>
    </p:bg>
    <p:spTree>
      <p:nvGrpSpPr>
        <p:cNvPr id="1" name=""/>
        <p:cNvGrpSpPr/>
        <p:nvPr/>
      </p:nvGrpSpPr>
      <p:grpSpPr>
        <a:xfrm>
          <a:off x="0" y="0"/>
          <a:ext cx="0" cy="0"/>
          <a:chOff x="0" y="0"/>
          <a:chExt cx="0" cy="0"/>
        </a:xfrm>
      </p:grpSpPr>
      <p:grpSp>
        <p:nvGrpSpPr>
          <p:cNvPr id="2" name="Group 2"/>
          <p:cNvGrpSpPr/>
          <p:nvPr/>
        </p:nvGrpSpPr>
        <p:grpSpPr>
          <a:xfrm>
            <a:off x="6098263" y="5333650"/>
            <a:ext cx="4844715" cy="2154036"/>
            <a:chOff x="0" y="0"/>
            <a:chExt cx="6459620" cy="2872048"/>
          </a:xfrm>
        </p:grpSpPr>
        <p:sp>
          <p:nvSpPr>
            <p:cNvPr id="3" name="AutoShape 3"/>
            <p:cNvSpPr/>
            <p:nvPr/>
          </p:nvSpPr>
          <p:spPr>
            <a:xfrm>
              <a:off x="0" y="0"/>
              <a:ext cx="1044803" cy="144381"/>
            </a:xfrm>
            <a:prstGeom prst="rect">
              <a:avLst/>
            </a:prstGeom>
            <a:solidFill>
              <a:srgbClr val="A20000"/>
            </a:solidFill>
          </p:spPr>
        </p:sp>
        <p:sp>
          <p:nvSpPr>
            <p:cNvPr id="4" name="TextBox 4"/>
            <p:cNvSpPr txBox="1"/>
            <p:nvPr/>
          </p:nvSpPr>
          <p:spPr>
            <a:xfrm>
              <a:off x="0" y="526193"/>
              <a:ext cx="6459620" cy="2345855"/>
            </a:xfrm>
            <a:prstGeom prst="rect">
              <a:avLst/>
            </a:prstGeom>
          </p:spPr>
          <p:txBody>
            <a:bodyPr lIns="0" tIns="0" rIns="0" bIns="0" rtlCol="0" anchor="t">
              <a:spAutoFit/>
            </a:bodyPr>
            <a:lstStyle/>
            <a:p>
              <a:pPr>
                <a:lnSpc>
                  <a:spcPts val="3600"/>
                </a:lnSpc>
              </a:pPr>
              <a:r>
                <a:rPr lang="en-US" sz="2400" dirty="0">
                  <a:solidFill>
                    <a:srgbClr val="000000"/>
                  </a:solidFill>
                  <a:latin typeface="Lato"/>
                </a:rPr>
                <a:t>Administrators at a community college may use adaptive leadership to encourage employee input for widespread policy changes.</a:t>
              </a:r>
            </a:p>
          </p:txBody>
        </p:sp>
      </p:grpSp>
      <p:grpSp>
        <p:nvGrpSpPr>
          <p:cNvPr id="5" name="Group 5"/>
          <p:cNvGrpSpPr/>
          <p:nvPr/>
        </p:nvGrpSpPr>
        <p:grpSpPr>
          <a:xfrm>
            <a:off x="12274030" y="5333650"/>
            <a:ext cx="4844715" cy="2602456"/>
            <a:chOff x="0" y="0"/>
            <a:chExt cx="6459620" cy="3469942"/>
          </a:xfrm>
        </p:grpSpPr>
        <p:sp>
          <p:nvSpPr>
            <p:cNvPr id="6" name="AutoShape 6"/>
            <p:cNvSpPr/>
            <p:nvPr/>
          </p:nvSpPr>
          <p:spPr>
            <a:xfrm>
              <a:off x="0" y="0"/>
              <a:ext cx="1044803" cy="144381"/>
            </a:xfrm>
            <a:prstGeom prst="rect">
              <a:avLst/>
            </a:prstGeom>
            <a:solidFill>
              <a:srgbClr val="A20000"/>
            </a:solidFill>
          </p:spPr>
        </p:sp>
        <p:sp>
          <p:nvSpPr>
            <p:cNvPr id="7" name="TextBox 7"/>
            <p:cNvSpPr txBox="1"/>
            <p:nvPr/>
          </p:nvSpPr>
          <p:spPr>
            <a:xfrm>
              <a:off x="0" y="526193"/>
              <a:ext cx="6459620" cy="2943749"/>
            </a:xfrm>
            <a:prstGeom prst="rect">
              <a:avLst/>
            </a:prstGeom>
          </p:spPr>
          <p:txBody>
            <a:bodyPr lIns="0" tIns="0" rIns="0" bIns="0" rtlCol="0" anchor="t">
              <a:spAutoFit/>
            </a:bodyPr>
            <a:lstStyle/>
            <a:p>
              <a:pPr>
                <a:lnSpc>
                  <a:spcPts val="3600"/>
                </a:lnSpc>
              </a:pPr>
              <a:r>
                <a:rPr lang="en-US" sz="2400" dirty="0">
                  <a:solidFill>
                    <a:srgbClr val="000000"/>
                  </a:solidFill>
                  <a:latin typeface="Lato"/>
                </a:rPr>
                <a:t>Teams within a corporate organization take time to consolidate one voice for the company, replacing stale scripts with an evolving value perspective.</a:t>
              </a:r>
            </a:p>
          </p:txBody>
        </p:sp>
      </p:grpSp>
      <p:sp>
        <p:nvSpPr>
          <p:cNvPr id="8" name="TextBox 8"/>
          <p:cNvSpPr txBox="1"/>
          <p:nvPr/>
        </p:nvSpPr>
        <p:spPr>
          <a:xfrm>
            <a:off x="6098263" y="2198303"/>
            <a:ext cx="8723781" cy="1095174"/>
          </a:xfrm>
          <a:prstGeom prst="rect">
            <a:avLst/>
          </a:prstGeom>
        </p:spPr>
        <p:txBody>
          <a:bodyPr lIns="0" tIns="0" rIns="0" bIns="0" rtlCol="0" anchor="t">
            <a:spAutoFit/>
          </a:bodyPr>
          <a:lstStyle/>
          <a:p>
            <a:pPr>
              <a:lnSpc>
                <a:spcPts val="8639"/>
              </a:lnSpc>
            </a:pPr>
            <a:r>
              <a:rPr lang="en-US" sz="7199" dirty="0">
                <a:solidFill>
                  <a:srgbClr val="000000"/>
                </a:solidFill>
                <a:latin typeface="Rajdhani Medium"/>
              </a:rPr>
              <a:t>EXAMPLE SCENARIOS</a:t>
            </a:r>
          </a:p>
        </p:txBody>
      </p:sp>
      <p:pic>
        <p:nvPicPr>
          <p:cNvPr id="9" name="Picture 9"/>
          <p:cNvPicPr>
            <a:picLocks noChangeAspect="1"/>
          </p:cNvPicPr>
          <p:nvPr/>
        </p:nvPicPr>
        <p:blipFill>
          <a:blip r:embed="rId3"/>
          <a:srcRect l="45314" r="23064"/>
          <a:stretch>
            <a:fillRect/>
          </a:stretch>
        </p:blipFill>
        <p:spPr>
          <a:xfrm>
            <a:off x="0" y="0"/>
            <a:ext cx="4873120" cy="10287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277655"/>
            <a:ext cx="8723781" cy="3731690"/>
            <a:chOff x="0" y="0"/>
            <a:chExt cx="11631708" cy="4975587"/>
          </a:xfrm>
        </p:grpSpPr>
        <p:sp>
          <p:nvSpPr>
            <p:cNvPr id="3" name="AutoShape 3"/>
            <p:cNvSpPr/>
            <p:nvPr/>
          </p:nvSpPr>
          <p:spPr>
            <a:xfrm>
              <a:off x="0" y="2701433"/>
              <a:ext cx="1044803" cy="144381"/>
            </a:xfrm>
            <a:prstGeom prst="rect">
              <a:avLst/>
            </a:prstGeom>
            <a:solidFill>
              <a:srgbClr val="A20000"/>
            </a:solidFill>
          </p:spPr>
        </p:sp>
        <p:sp>
          <p:nvSpPr>
            <p:cNvPr id="4" name="TextBox 4"/>
            <p:cNvSpPr txBox="1"/>
            <p:nvPr/>
          </p:nvSpPr>
          <p:spPr>
            <a:xfrm>
              <a:off x="0" y="3237151"/>
              <a:ext cx="11631708" cy="1738436"/>
            </a:xfrm>
            <a:prstGeom prst="rect">
              <a:avLst/>
            </a:prstGeom>
          </p:spPr>
          <p:txBody>
            <a:bodyPr lIns="0" tIns="0" rIns="0" bIns="0" rtlCol="0" anchor="t">
              <a:spAutoFit/>
            </a:bodyPr>
            <a:lstStyle/>
            <a:p>
              <a:pPr>
                <a:lnSpc>
                  <a:spcPts val="3599"/>
                </a:lnSpc>
              </a:pPr>
              <a:r>
                <a:rPr lang="en-US" sz="2399" dirty="0">
                  <a:solidFill>
                    <a:srgbClr val="000000"/>
                  </a:solidFill>
                  <a:latin typeface="Lato"/>
                </a:rPr>
                <a:t>Few companies operate within narrow-defined parameters. Allowing for flexibility can help leaders and followers adjust as new events arise. </a:t>
              </a:r>
            </a:p>
          </p:txBody>
        </p:sp>
        <p:sp>
          <p:nvSpPr>
            <p:cNvPr id="5" name="TextBox 5"/>
            <p:cNvSpPr txBox="1"/>
            <p:nvPr/>
          </p:nvSpPr>
          <p:spPr>
            <a:xfrm>
              <a:off x="0" y="-9525"/>
              <a:ext cx="11631708" cy="1457057"/>
            </a:xfrm>
            <a:prstGeom prst="rect">
              <a:avLst/>
            </a:prstGeom>
          </p:spPr>
          <p:txBody>
            <a:bodyPr lIns="0" tIns="0" rIns="0" bIns="0" rtlCol="0" anchor="t">
              <a:spAutoFit/>
            </a:bodyPr>
            <a:lstStyle/>
            <a:p>
              <a:pPr>
                <a:lnSpc>
                  <a:spcPts val="8640"/>
                </a:lnSpc>
              </a:pPr>
              <a:r>
                <a:rPr lang="en-US" sz="7200" dirty="0">
                  <a:solidFill>
                    <a:srgbClr val="A20000"/>
                  </a:solidFill>
                  <a:latin typeface="Rajdhani Medium"/>
                </a:rPr>
                <a:t>WHY ADAPTIVE?</a:t>
              </a:r>
            </a:p>
          </p:txBody>
        </p:sp>
      </p:grpSp>
      <p:pic>
        <p:nvPicPr>
          <p:cNvPr id="6" name="Picture 6"/>
          <p:cNvPicPr>
            <a:picLocks noChangeAspect="1"/>
          </p:cNvPicPr>
          <p:nvPr/>
        </p:nvPicPr>
        <p:blipFill>
          <a:blip r:embed="rId3"/>
          <a:srcRect/>
          <a:stretch>
            <a:fillRect/>
          </a:stretch>
        </p:blipFill>
        <p:spPr>
          <a:xfrm>
            <a:off x="10959530" y="2088111"/>
            <a:ext cx="6299770" cy="611077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2000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31217" y="442939"/>
            <a:ext cx="9465367" cy="8944772"/>
          </a:xfrm>
          <a:prstGeom prst="rect">
            <a:avLst/>
          </a:prstGeom>
        </p:spPr>
      </p:pic>
      <p:sp>
        <p:nvSpPr>
          <p:cNvPr id="3" name="TextBox 3"/>
          <p:cNvSpPr txBox="1"/>
          <p:nvPr/>
        </p:nvSpPr>
        <p:spPr>
          <a:xfrm>
            <a:off x="10284902" y="2410595"/>
            <a:ext cx="6974398" cy="5123760"/>
          </a:xfrm>
          <a:prstGeom prst="rect">
            <a:avLst/>
          </a:prstGeom>
        </p:spPr>
        <p:txBody>
          <a:bodyPr lIns="0" tIns="0" rIns="0" bIns="0" rtlCol="0" anchor="t">
            <a:spAutoFit/>
          </a:bodyPr>
          <a:lstStyle/>
          <a:p>
            <a:pPr>
              <a:lnSpc>
                <a:spcPts val="8159"/>
              </a:lnSpc>
            </a:pPr>
            <a:r>
              <a:rPr lang="en-US" sz="8000" dirty="0">
                <a:solidFill>
                  <a:srgbClr val="FFFFFF"/>
                </a:solidFill>
                <a:latin typeface="Cousine Bold"/>
              </a:rPr>
              <a:t>How to apply an adaptive leadership process</a:t>
            </a:r>
          </a:p>
        </p:txBody>
      </p:sp>
      <p:sp>
        <p:nvSpPr>
          <p:cNvPr id="4" name="AutoShape 4"/>
          <p:cNvSpPr/>
          <p:nvPr/>
        </p:nvSpPr>
        <p:spPr>
          <a:xfrm>
            <a:off x="0" y="9378186"/>
            <a:ext cx="18288000" cy="908814"/>
          </a:xfrm>
          <a:prstGeom prst="rect">
            <a:avLst/>
          </a:prstGeom>
          <a:solidFill>
            <a:srgbClr val="16214B">
              <a:alpha val="67843"/>
            </a:srgbClr>
          </a:solid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9378186"/>
            <a:ext cx="18288000" cy="908814"/>
          </a:xfrm>
          <a:prstGeom prst="rect">
            <a:avLst/>
          </a:prstGeom>
          <a:solidFill>
            <a:srgbClr val="A6A6A6"/>
          </a:solidFill>
        </p:spPr>
      </p:sp>
      <p:sp>
        <p:nvSpPr>
          <p:cNvPr id="4" name="TextBox 4"/>
          <p:cNvSpPr txBox="1"/>
          <p:nvPr/>
        </p:nvSpPr>
        <p:spPr>
          <a:xfrm>
            <a:off x="1028700" y="1019175"/>
            <a:ext cx="15972388" cy="1095174"/>
          </a:xfrm>
          <a:prstGeom prst="rect">
            <a:avLst/>
          </a:prstGeom>
        </p:spPr>
        <p:txBody>
          <a:bodyPr lIns="0" tIns="0" rIns="0" bIns="0" rtlCol="0" anchor="t">
            <a:spAutoFit/>
          </a:bodyPr>
          <a:lstStyle/>
          <a:p>
            <a:pPr>
              <a:lnSpc>
                <a:spcPts val="8640"/>
              </a:lnSpc>
            </a:pPr>
            <a:r>
              <a:rPr lang="en-US" sz="7200" dirty="0">
                <a:solidFill>
                  <a:srgbClr val="A20000"/>
                </a:solidFill>
                <a:latin typeface="Rajdhani Medium"/>
              </a:rPr>
              <a:t>HEIFETZ'S MODEL OF ADAPTIVE LEADERSHIP</a:t>
            </a:r>
          </a:p>
        </p:txBody>
      </p:sp>
      <p:pic>
        <p:nvPicPr>
          <p:cNvPr id="9" name="Online Media 8" title="Ronald A. Heifetz - Leadership Speaker">
            <a:hlinkClick r:id="" action="ppaction://media"/>
            <a:extLst>
              <a:ext uri="{FF2B5EF4-FFF2-40B4-BE49-F238E27FC236}">
                <a16:creationId xmlns:a16="http://schemas.microsoft.com/office/drawing/2014/main" id="{CAF0FE16-B393-47D9-9664-894B3E18E963}"/>
              </a:ext>
            </a:extLst>
          </p:cNvPr>
          <p:cNvPicPr>
            <a:picLocks noRot="1" noChangeAspect="1"/>
          </p:cNvPicPr>
          <p:nvPr>
            <a:videoFile r:link="rId1"/>
          </p:nvPr>
        </p:nvPicPr>
        <p:blipFill>
          <a:blip r:embed="rId4"/>
          <a:stretch>
            <a:fillRect/>
          </a:stretch>
        </p:blipFill>
        <p:spPr>
          <a:xfrm>
            <a:off x="4572000" y="2330536"/>
            <a:ext cx="8401050" cy="62962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9378186"/>
            <a:ext cx="18288000" cy="908814"/>
          </a:xfrm>
          <a:prstGeom prst="rect">
            <a:avLst/>
          </a:prstGeom>
          <a:solidFill>
            <a:srgbClr val="A6A6A6"/>
          </a:solidFill>
        </p:spPr>
      </p:sp>
      <p:pic>
        <p:nvPicPr>
          <p:cNvPr id="3" name="Picture 3"/>
          <p:cNvPicPr>
            <a:picLocks noChangeAspect="1"/>
          </p:cNvPicPr>
          <p:nvPr/>
        </p:nvPicPr>
        <p:blipFill>
          <a:blip r:embed="rId3"/>
          <a:srcRect/>
          <a:stretch>
            <a:fillRect/>
          </a:stretch>
        </p:blipFill>
        <p:spPr>
          <a:xfrm>
            <a:off x="1231541" y="2310085"/>
            <a:ext cx="10846538" cy="5666829"/>
          </a:xfrm>
          <a:prstGeom prst="rect">
            <a:avLst/>
          </a:prstGeom>
        </p:spPr>
      </p:pic>
      <p:sp>
        <p:nvSpPr>
          <p:cNvPr id="4" name="TextBox 4"/>
          <p:cNvSpPr txBox="1"/>
          <p:nvPr/>
        </p:nvSpPr>
        <p:spPr>
          <a:xfrm>
            <a:off x="1028700" y="1019175"/>
            <a:ext cx="15972388" cy="1095174"/>
          </a:xfrm>
          <a:prstGeom prst="rect">
            <a:avLst/>
          </a:prstGeom>
        </p:spPr>
        <p:txBody>
          <a:bodyPr lIns="0" tIns="0" rIns="0" bIns="0" rtlCol="0" anchor="t">
            <a:spAutoFit/>
          </a:bodyPr>
          <a:lstStyle/>
          <a:p>
            <a:pPr>
              <a:lnSpc>
                <a:spcPts val="8640"/>
              </a:lnSpc>
            </a:pPr>
            <a:r>
              <a:rPr lang="en-US" sz="7200" dirty="0">
                <a:solidFill>
                  <a:srgbClr val="A20000"/>
                </a:solidFill>
                <a:latin typeface="Rajdhani Medium"/>
              </a:rPr>
              <a:t>HEIFETZ'S MODEL OF ADAPTIVE LEADERSHIP</a:t>
            </a:r>
          </a:p>
        </p:txBody>
      </p:sp>
      <p:sp>
        <p:nvSpPr>
          <p:cNvPr id="5" name="TextBox 5"/>
          <p:cNvSpPr txBox="1"/>
          <p:nvPr/>
        </p:nvSpPr>
        <p:spPr>
          <a:xfrm>
            <a:off x="14630400" y="8931423"/>
            <a:ext cx="2751471" cy="230576"/>
          </a:xfrm>
          <a:prstGeom prst="rect">
            <a:avLst/>
          </a:prstGeom>
        </p:spPr>
        <p:txBody>
          <a:bodyPr wrap="square" lIns="0" tIns="0" rIns="0" bIns="0" rtlCol="0" anchor="t">
            <a:spAutoFit/>
          </a:bodyPr>
          <a:lstStyle/>
          <a:p>
            <a:pPr algn="ctr">
              <a:lnSpc>
                <a:spcPts val="1959"/>
              </a:lnSpc>
            </a:pPr>
            <a:r>
              <a:rPr lang="en-US" sz="1400" dirty="0">
                <a:solidFill>
                  <a:srgbClr val="000000"/>
                </a:solidFill>
                <a:latin typeface="Lato Italics"/>
              </a:rPr>
              <a:t>As adapted in Northouse (2018)</a:t>
            </a:r>
          </a:p>
        </p:txBody>
      </p:sp>
      <p:sp>
        <p:nvSpPr>
          <p:cNvPr id="6" name="TextBox 6"/>
          <p:cNvSpPr txBox="1"/>
          <p:nvPr/>
        </p:nvSpPr>
        <p:spPr>
          <a:xfrm>
            <a:off x="12319223" y="2750185"/>
            <a:ext cx="4940077" cy="2980055"/>
          </a:xfrm>
          <a:prstGeom prst="rect">
            <a:avLst/>
          </a:prstGeom>
        </p:spPr>
        <p:txBody>
          <a:bodyPr lIns="0" tIns="0" rIns="0" bIns="0" rtlCol="0" anchor="t">
            <a:spAutoFit/>
          </a:bodyPr>
          <a:lstStyle/>
          <a:p>
            <a:pPr>
              <a:lnSpc>
                <a:spcPts val="3919"/>
              </a:lnSpc>
            </a:pPr>
            <a:r>
              <a:rPr lang="en-US" sz="2800" spc="61" dirty="0">
                <a:solidFill>
                  <a:srgbClr val="000000"/>
                </a:solidFill>
                <a:latin typeface="Lato"/>
              </a:rPr>
              <a:t>Developed by Ronald Heifetz, Founding Director of the Center for Public Leadership at the John F. Kennedy School of Government, Harvard University</a:t>
            </a:r>
          </a:p>
        </p:txBody>
      </p:sp>
    </p:spTree>
    <p:extLst>
      <p:ext uri="{BB962C8B-B14F-4D97-AF65-F5344CB8AC3E}">
        <p14:creationId xmlns:p14="http://schemas.microsoft.com/office/powerpoint/2010/main" val="337924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15081" y="2870865"/>
            <a:ext cx="13857838" cy="4545270"/>
            <a:chOff x="0" y="0"/>
            <a:chExt cx="18477118" cy="6060360"/>
          </a:xfrm>
        </p:grpSpPr>
        <p:sp>
          <p:nvSpPr>
            <p:cNvPr id="3" name="TextBox 3"/>
            <p:cNvSpPr txBox="1"/>
            <p:nvPr/>
          </p:nvSpPr>
          <p:spPr>
            <a:xfrm>
              <a:off x="0" y="-9525"/>
              <a:ext cx="18477118" cy="1457057"/>
            </a:xfrm>
            <a:prstGeom prst="rect">
              <a:avLst/>
            </a:prstGeom>
          </p:spPr>
          <p:txBody>
            <a:bodyPr lIns="0" tIns="0" rIns="0" bIns="0" rtlCol="0" anchor="t">
              <a:spAutoFit/>
            </a:bodyPr>
            <a:lstStyle/>
            <a:p>
              <a:pPr algn="ctr">
                <a:lnSpc>
                  <a:spcPts val="8640"/>
                </a:lnSpc>
              </a:pPr>
              <a:r>
                <a:rPr lang="en-US" sz="7200" dirty="0">
                  <a:solidFill>
                    <a:srgbClr val="A20000"/>
                  </a:solidFill>
                  <a:latin typeface="Rajdhani Medium"/>
                </a:rPr>
                <a:t>STEP 1: GET ON THE BALCONY</a:t>
              </a:r>
            </a:p>
          </p:txBody>
        </p:sp>
        <p:sp>
          <p:nvSpPr>
            <p:cNvPr id="4" name="AutoShape 4"/>
            <p:cNvSpPr/>
            <p:nvPr/>
          </p:nvSpPr>
          <p:spPr>
            <a:xfrm>
              <a:off x="8716157" y="2368194"/>
              <a:ext cx="1044803" cy="144381"/>
            </a:xfrm>
            <a:prstGeom prst="rect">
              <a:avLst/>
            </a:prstGeom>
            <a:solidFill>
              <a:srgbClr val="A20000"/>
            </a:solidFill>
          </p:spPr>
        </p:sp>
        <p:sp>
          <p:nvSpPr>
            <p:cNvPr id="5" name="TextBox 5"/>
            <p:cNvSpPr txBox="1"/>
            <p:nvPr/>
          </p:nvSpPr>
          <p:spPr>
            <a:xfrm>
              <a:off x="0" y="3285128"/>
              <a:ext cx="18477118" cy="2775232"/>
            </a:xfrm>
            <a:prstGeom prst="rect">
              <a:avLst/>
            </a:prstGeom>
          </p:spPr>
          <p:txBody>
            <a:bodyPr lIns="0" tIns="0" rIns="0" bIns="0" rtlCol="0" anchor="t">
              <a:spAutoFit/>
            </a:bodyPr>
            <a:lstStyle/>
            <a:p>
              <a:pPr algn="ctr">
                <a:lnSpc>
                  <a:spcPts val="4200"/>
                </a:lnSpc>
              </a:pPr>
              <a:r>
                <a:rPr lang="en-US" sz="2800" dirty="0">
                  <a:solidFill>
                    <a:srgbClr val="000000"/>
                  </a:solidFill>
                  <a:latin typeface="Lato"/>
                </a:rPr>
                <a:t>Adaptive leaders first assess the challenge by taking a step back. Rather than dive in directly, they survey the issue from a broader perspective. Convene a small group of advisors away from the fray to gain better insight. Alternate between observer and participant during the adaptive process.</a:t>
              </a:r>
            </a:p>
          </p:txBody>
        </p:sp>
      </p:grpSp>
      <p:sp>
        <p:nvSpPr>
          <p:cNvPr id="6" name="AutoShape 6"/>
          <p:cNvSpPr/>
          <p:nvPr/>
        </p:nvSpPr>
        <p:spPr>
          <a:xfrm>
            <a:off x="0" y="9378186"/>
            <a:ext cx="18288000" cy="908814"/>
          </a:xfrm>
          <a:prstGeom prst="rect">
            <a:avLst/>
          </a:prstGeom>
          <a:solidFill>
            <a:srgbClr val="A6A6A6"/>
          </a:solid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57625"/>
            <a:ext cx="7677954" cy="3266473"/>
          </a:xfrm>
          <a:prstGeom prst="rect">
            <a:avLst/>
          </a:prstGeom>
        </p:spPr>
        <p:txBody>
          <a:bodyPr lIns="0" tIns="0" rIns="0" bIns="0" rtlCol="0" anchor="t">
            <a:spAutoFit/>
          </a:bodyPr>
          <a:lstStyle/>
          <a:p>
            <a:pPr>
              <a:lnSpc>
                <a:spcPts val="8640"/>
              </a:lnSpc>
            </a:pPr>
            <a:r>
              <a:rPr lang="en-US" sz="7200" dirty="0">
                <a:solidFill>
                  <a:srgbClr val="A20000"/>
                </a:solidFill>
                <a:latin typeface="Rajdhani Medium"/>
              </a:rPr>
              <a:t>STEP 2: IDENTIFY ADAPTIVE CHALLENGES</a:t>
            </a:r>
          </a:p>
        </p:txBody>
      </p:sp>
      <p:grpSp>
        <p:nvGrpSpPr>
          <p:cNvPr id="3" name="Group 3"/>
          <p:cNvGrpSpPr/>
          <p:nvPr/>
        </p:nvGrpSpPr>
        <p:grpSpPr>
          <a:xfrm>
            <a:off x="10060838" y="1067150"/>
            <a:ext cx="7198462" cy="7621895"/>
            <a:chOff x="0" y="0"/>
            <a:chExt cx="9597949" cy="10162526"/>
          </a:xfrm>
        </p:grpSpPr>
        <p:sp>
          <p:nvSpPr>
            <p:cNvPr id="4" name="AutoShape 4"/>
            <p:cNvSpPr/>
            <p:nvPr/>
          </p:nvSpPr>
          <p:spPr>
            <a:xfrm>
              <a:off x="0" y="0"/>
              <a:ext cx="1044803" cy="144381"/>
            </a:xfrm>
            <a:prstGeom prst="rect">
              <a:avLst/>
            </a:prstGeom>
            <a:solidFill>
              <a:srgbClr val="A20000"/>
            </a:solidFill>
          </p:spPr>
        </p:sp>
        <p:sp>
          <p:nvSpPr>
            <p:cNvPr id="5" name="TextBox 5"/>
            <p:cNvSpPr txBox="1"/>
            <p:nvPr/>
          </p:nvSpPr>
          <p:spPr>
            <a:xfrm>
              <a:off x="0" y="568310"/>
              <a:ext cx="9597949" cy="9594216"/>
            </a:xfrm>
            <a:prstGeom prst="rect">
              <a:avLst/>
            </a:prstGeom>
          </p:spPr>
          <p:txBody>
            <a:bodyPr lIns="0" tIns="0" rIns="0" bIns="0" rtlCol="0" anchor="t">
              <a:spAutoFit/>
            </a:bodyPr>
            <a:lstStyle/>
            <a:p>
              <a:pPr>
                <a:lnSpc>
                  <a:spcPts val="4800"/>
                </a:lnSpc>
              </a:pPr>
              <a:r>
                <a:rPr lang="en-US" sz="3200" dirty="0">
                  <a:solidFill>
                    <a:srgbClr val="000000"/>
                  </a:solidFill>
                  <a:latin typeface="Lato"/>
                </a:rPr>
                <a:t>Most challenges within an organization fall into two categories: </a:t>
              </a:r>
              <a:r>
                <a:rPr lang="en-US" sz="3200" dirty="0">
                  <a:solidFill>
                    <a:srgbClr val="000000"/>
                  </a:solidFill>
                  <a:latin typeface="Lato Bold"/>
                </a:rPr>
                <a:t>technical challenges</a:t>
              </a:r>
              <a:r>
                <a:rPr lang="en-US" sz="3200" dirty="0">
                  <a:solidFill>
                    <a:srgbClr val="000000"/>
                  </a:solidFill>
                  <a:latin typeface="Lato"/>
                </a:rPr>
                <a:t> and </a:t>
              </a:r>
              <a:r>
                <a:rPr lang="en-US" sz="3200" dirty="0">
                  <a:solidFill>
                    <a:srgbClr val="000000"/>
                  </a:solidFill>
                  <a:latin typeface="Lato Bold"/>
                </a:rPr>
                <a:t>adaptive challenges.</a:t>
              </a:r>
            </a:p>
            <a:p>
              <a:pPr>
                <a:lnSpc>
                  <a:spcPts val="4800"/>
                </a:lnSpc>
              </a:pPr>
              <a:endParaRPr lang="en-US" sz="3200" dirty="0">
                <a:solidFill>
                  <a:srgbClr val="000000"/>
                </a:solidFill>
                <a:latin typeface="Lato Bold"/>
              </a:endParaRPr>
            </a:p>
            <a:p>
              <a:pPr>
                <a:lnSpc>
                  <a:spcPts val="4800"/>
                </a:lnSpc>
              </a:pPr>
              <a:r>
                <a:rPr lang="en-US" sz="3200" dirty="0">
                  <a:solidFill>
                    <a:srgbClr val="000000"/>
                  </a:solidFill>
                  <a:latin typeface="Lato Bold"/>
                </a:rPr>
                <a:t>Technical challenges </a:t>
              </a:r>
              <a:r>
                <a:rPr lang="en-US" sz="3200" dirty="0">
                  <a:solidFill>
                    <a:srgbClr val="000000"/>
                  </a:solidFill>
                  <a:latin typeface="Lato"/>
                </a:rPr>
                <a:t>can rely on established expertise within the team to solve. They usually involve numbers or static figures.</a:t>
              </a:r>
            </a:p>
            <a:p>
              <a:pPr>
                <a:lnSpc>
                  <a:spcPts val="4800"/>
                </a:lnSpc>
              </a:pPr>
              <a:endParaRPr lang="en-US" sz="3200" dirty="0">
                <a:solidFill>
                  <a:srgbClr val="000000"/>
                </a:solidFill>
                <a:latin typeface="Lato"/>
              </a:endParaRPr>
            </a:p>
            <a:p>
              <a:pPr>
                <a:lnSpc>
                  <a:spcPts val="4800"/>
                </a:lnSpc>
              </a:pPr>
              <a:r>
                <a:rPr lang="en-US" sz="3200" dirty="0">
                  <a:solidFill>
                    <a:srgbClr val="000000"/>
                  </a:solidFill>
                  <a:latin typeface="Lato Bold"/>
                </a:rPr>
                <a:t>Adaptive</a:t>
              </a:r>
              <a:r>
                <a:rPr lang="en-US" sz="3200" dirty="0">
                  <a:solidFill>
                    <a:srgbClr val="000000"/>
                  </a:solidFill>
                  <a:latin typeface="Lato"/>
                </a:rPr>
                <a:t> </a:t>
              </a:r>
              <a:r>
                <a:rPr lang="en-US" sz="3200" dirty="0">
                  <a:solidFill>
                    <a:srgbClr val="000000"/>
                  </a:solidFill>
                  <a:latin typeface="Lato Bold"/>
                </a:rPr>
                <a:t>challenges</a:t>
              </a:r>
              <a:r>
                <a:rPr lang="en-US" sz="3200" dirty="0">
                  <a:solidFill>
                    <a:srgbClr val="000000"/>
                  </a:solidFill>
                  <a:latin typeface="Lato"/>
                </a:rPr>
                <a:t> require more effort to address, often addressing issues of emotional or ethical standing.</a:t>
              </a:r>
            </a:p>
          </p:txBody>
        </p:sp>
      </p:grpSp>
      <p:pic>
        <p:nvPicPr>
          <p:cNvPr id="6" name="Picture 6"/>
          <p:cNvPicPr>
            <a:picLocks noChangeAspect="1"/>
          </p:cNvPicPr>
          <p:nvPr/>
        </p:nvPicPr>
        <p:blipFill>
          <a:blip r:embed="rId3"/>
          <a:srcRect/>
          <a:stretch>
            <a:fillRect/>
          </a:stretch>
        </p:blipFill>
        <p:spPr>
          <a:xfrm>
            <a:off x="1028700" y="5143500"/>
            <a:ext cx="5362891" cy="41148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45137" y="0"/>
            <a:ext cx="8095945" cy="10287000"/>
          </a:xfrm>
          <a:prstGeom prst="rect">
            <a:avLst/>
          </a:prstGeom>
          <a:solidFill>
            <a:srgbClr val="A20000"/>
          </a:solidFill>
        </p:spPr>
      </p:sp>
      <p:grpSp>
        <p:nvGrpSpPr>
          <p:cNvPr id="3" name="Group 3"/>
          <p:cNvGrpSpPr/>
          <p:nvPr/>
        </p:nvGrpSpPr>
        <p:grpSpPr>
          <a:xfrm>
            <a:off x="9010895" y="1028700"/>
            <a:ext cx="8248405" cy="1932615"/>
            <a:chOff x="0" y="0"/>
            <a:chExt cx="10997874" cy="2576819"/>
          </a:xfrm>
        </p:grpSpPr>
        <p:sp>
          <p:nvSpPr>
            <p:cNvPr id="4" name="AutoShape 4"/>
            <p:cNvSpPr/>
            <p:nvPr/>
          </p:nvSpPr>
          <p:spPr>
            <a:xfrm>
              <a:off x="0" y="0"/>
              <a:ext cx="1044803" cy="144381"/>
            </a:xfrm>
            <a:prstGeom prst="rect">
              <a:avLst/>
            </a:prstGeom>
            <a:solidFill>
              <a:srgbClr val="A20000"/>
            </a:solidFill>
          </p:spPr>
        </p:sp>
        <p:sp>
          <p:nvSpPr>
            <p:cNvPr id="5" name="TextBox 5"/>
            <p:cNvSpPr txBox="1"/>
            <p:nvPr/>
          </p:nvSpPr>
          <p:spPr>
            <a:xfrm>
              <a:off x="0" y="507143"/>
              <a:ext cx="10997874" cy="2069677"/>
            </a:xfrm>
            <a:prstGeom prst="rect">
              <a:avLst/>
            </a:prstGeom>
          </p:spPr>
          <p:txBody>
            <a:bodyPr lIns="0" tIns="0" rIns="0" bIns="0" rtlCol="0" anchor="t">
              <a:spAutoFit/>
            </a:bodyPr>
            <a:lstStyle/>
            <a:p>
              <a:pPr>
                <a:lnSpc>
                  <a:spcPts val="4200"/>
                </a:lnSpc>
              </a:pPr>
              <a:r>
                <a:rPr lang="en-US" sz="2800" dirty="0">
                  <a:solidFill>
                    <a:srgbClr val="000000"/>
                  </a:solidFill>
                  <a:latin typeface="Lato"/>
                </a:rPr>
                <a:t>Create a </a:t>
              </a:r>
              <a:r>
                <a:rPr lang="en-US" sz="2800" dirty="0">
                  <a:solidFill>
                    <a:srgbClr val="000000"/>
                  </a:solidFill>
                  <a:latin typeface="Lato Bold"/>
                </a:rPr>
                <a:t>holding environment</a:t>
              </a:r>
              <a:r>
                <a:rPr lang="en-US" sz="2800" dirty="0">
                  <a:solidFill>
                    <a:srgbClr val="000000"/>
                  </a:solidFill>
                  <a:latin typeface="Lato"/>
                </a:rPr>
                <a:t> as a safe haven for people to express their feelings and opinions -- without fear of reprisal.</a:t>
              </a:r>
            </a:p>
          </p:txBody>
        </p:sp>
      </p:grpSp>
      <p:grpSp>
        <p:nvGrpSpPr>
          <p:cNvPr id="6" name="Group 6"/>
          <p:cNvGrpSpPr/>
          <p:nvPr/>
        </p:nvGrpSpPr>
        <p:grpSpPr>
          <a:xfrm>
            <a:off x="1218850" y="1651370"/>
            <a:ext cx="5415166" cy="6984260"/>
            <a:chOff x="0" y="0"/>
            <a:chExt cx="7220221" cy="9312347"/>
          </a:xfrm>
        </p:grpSpPr>
        <p:sp>
          <p:nvSpPr>
            <p:cNvPr id="7" name="TextBox 7"/>
            <p:cNvSpPr txBox="1"/>
            <p:nvPr/>
          </p:nvSpPr>
          <p:spPr>
            <a:xfrm>
              <a:off x="0" y="4960225"/>
              <a:ext cx="7220221" cy="4352122"/>
            </a:xfrm>
            <a:prstGeom prst="rect">
              <a:avLst/>
            </a:prstGeom>
          </p:spPr>
          <p:txBody>
            <a:bodyPr lIns="0" tIns="0" rIns="0" bIns="0" rtlCol="0" anchor="t">
              <a:spAutoFit/>
            </a:bodyPr>
            <a:lstStyle/>
            <a:p>
              <a:pPr algn="ctr">
                <a:lnSpc>
                  <a:spcPts val="8640"/>
                </a:lnSpc>
              </a:pPr>
              <a:r>
                <a:rPr lang="en-US" sz="7200" dirty="0">
                  <a:solidFill>
                    <a:srgbClr val="FFFFFF"/>
                  </a:solidFill>
                  <a:latin typeface="Rajdhani Medium"/>
                </a:rPr>
                <a:t>STEP 3: REGULATE DISTRESS</a:t>
              </a:r>
            </a:p>
          </p:txBody>
        </p:sp>
        <p:pic>
          <p:nvPicPr>
            <p:cNvPr id="8" name="Picture 8"/>
            <p:cNvPicPr>
              <a:picLocks noChangeAspect="1"/>
            </p:cNvPicPr>
            <p:nvPr/>
          </p:nvPicPr>
          <p:blipFill>
            <a:blip r:embed="rId3"/>
            <a:srcRect/>
            <a:stretch>
              <a:fillRect/>
            </a:stretch>
          </p:blipFill>
          <p:spPr>
            <a:xfrm>
              <a:off x="2005456" y="0"/>
              <a:ext cx="3209309" cy="3890071"/>
            </a:xfrm>
            <a:prstGeom prst="rect">
              <a:avLst/>
            </a:prstGeom>
          </p:spPr>
        </p:pic>
      </p:grpSp>
      <p:grpSp>
        <p:nvGrpSpPr>
          <p:cNvPr id="9" name="Group 9"/>
          <p:cNvGrpSpPr/>
          <p:nvPr/>
        </p:nvGrpSpPr>
        <p:grpSpPr>
          <a:xfrm>
            <a:off x="9010895" y="3990048"/>
            <a:ext cx="8248405" cy="1932615"/>
            <a:chOff x="0" y="0"/>
            <a:chExt cx="10997874" cy="2576819"/>
          </a:xfrm>
        </p:grpSpPr>
        <p:sp>
          <p:nvSpPr>
            <p:cNvPr id="10" name="AutoShape 10"/>
            <p:cNvSpPr/>
            <p:nvPr/>
          </p:nvSpPr>
          <p:spPr>
            <a:xfrm>
              <a:off x="0" y="0"/>
              <a:ext cx="1044803" cy="144381"/>
            </a:xfrm>
            <a:prstGeom prst="rect">
              <a:avLst/>
            </a:prstGeom>
            <a:solidFill>
              <a:srgbClr val="A20000"/>
            </a:solidFill>
          </p:spPr>
        </p:sp>
        <p:sp>
          <p:nvSpPr>
            <p:cNvPr id="11" name="TextBox 11"/>
            <p:cNvSpPr txBox="1"/>
            <p:nvPr/>
          </p:nvSpPr>
          <p:spPr>
            <a:xfrm>
              <a:off x="0" y="507143"/>
              <a:ext cx="10997874" cy="2069677"/>
            </a:xfrm>
            <a:prstGeom prst="rect">
              <a:avLst/>
            </a:prstGeom>
          </p:spPr>
          <p:txBody>
            <a:bodyPr lIns="0" tIns="0" rIns="0" bIns="0" rtlCol="0" anchor="t">
              <a:spAutoFit/>
            </a:bodyPr>
            <a:lstStyle/>
            <a:p>
              <a:pPr>
                <a:lnSpc>
                  <a:spcPts val="4200"/>
                </a:lnSpc>
              </a:pPr>
              <a:r>
                <a:rPr lang="en-US" sz="2800" dirty="0">
                  <a:solidFill>
                    <a:srgbClr val="000000"/>
                  </a:solidFill>
                  <a:latin typeface="Lato"/>
                </a:rPr>
                <a:t>Provide </a:t>
              </a:r>
              <a:r>
                <a:rPr lang="en-US" sz="2800" dirty="0">
                  <a:solidFill>
                    <a:srgbClr val="000000"/>
                  </a:solidFill>
                  <a:latin typeface="Lato Bold"/>
                </a:rPr>
                <a:t>direction and protection</a:t>
              </a:r>
              <a:r>
                <a:rPr lang="en-US" sz="2800" dirty="0">
                  <a:solidFill>
                    <a:srgbClr val="000000"/>
                  </a:solidFill>
                  <a:latin typeface="Lato"/>
                </a:rPr>
                <a:t> as employees address the adaptive change -- often with extensive stress and frustration. </a:t>
              </a:r>
            </a:p>
          </p:txBody>
        </p:sp>
      </p:grpSp>
      <p:grpSp>
        <p:nvGrpSpPr>
          <p:cNvPr id="12" name="Group 12"/>
          <p:cNvGrpSpPr/>
          <p:nvPr/>
        </p:nvGrpSpPr>
        <p:grpSpPr>
          <a:xfrm>
            <a:off x="9010895" y="6951397"/>
            <a:ext cx="8248405" cy="1403448"/>
            <a:chOff x="0" y="0"/>
            <a:chExt cx="10997874" cy="1871264"/>
          </a:xfrm>
        </p:grpSpPr>
        <p:sp>
          <p:nvSpPr>
            <p:cNvPr id="13" name="AutoShape 13"/>
            <p:cNvSpPr/>
            <p:nvPr/>
          </p:nvSpPr>
          <p:spPr>
            <a:xfrm>
              <a:off x="0" y="0"/>
              <a:ext cx="1044803" cy="144381"/>
            </a:xfrm>
            <a:prstGeom prst="rect">
              <a:avLst/>
            </a:prstGeom>
            <a:solidFill>
              <a:srgbClr val="A20000"/>
            </a:solidFill>
          </p:spPr>
        </p:sp>
        <p:sp>
          <p:nvSpPr>
            <p:cNvPr id="14" name="TextBox 14"/>
            <p:cNvSpPr txBox="1"/>
            <p:nvPr/>
          </p:nvSpPr>
          <p:spPr>
            <a:xfrm>
              <a:off x="0" y="507143"/>
              <a:ext cx="10997874" cy="1364121"/>
            </a:xfrm>
            <a:prstGeom prst="rect">
              <a:avLst/>
            </a:prstGeom>
          </p:spPr>
          <p:txBody>
            <a:bodyPr lIns="0" tIns="0" rIns="0" bIns="0" rtlCol="0" anchor="t">
              <a:spAutoFit/>
            </a:bodyPr>
            <a:lstStyle/>
            <a:p>
              <a:pPr>
                <a:lnSpc>
                  <a:spcPts val="4200"/>
                </a:lnSpc>
              </a:pPr>
              <a:r>
                <a:rPr lang="en-US" sz="2800" dirty="0">
                  <a:solidFill>
                    <a:srgbClr val="000000"/>
                  </a:solidFill>
                  <a:latin typeface="Lato"/>
                </a:rPr>
                <a:t>Get your own act together and </a:t>
              </a:r>
              <a:r>
                <a:rPr lang="en-US" sz="2800" dirty="0">
                  <a:solidFill>
                    <a:srgbClr val="000000"/>
                  </a:solidFill>
                  <a:latin typeface="Lato Bold"/>
                </a:rPr>
                <a:t>regulate personal stress</a:t>
              </a:r>
              <a:r>
                <a:rPr lang="en-US" sz="2800" dirty="0">
                  <a:solidFill>
                    <a:srgbClr val="000000"/>
                  </a:solidFill>
                  <a:latin typeface="Lato"/>
                </a:rPr>
                <a:t>. Be a role model for your team.</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6A6A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3754016"/>
            <a:ext cx="8115300" cy="2461781"/>
            <a:chOff x="0" y="0"/>
            <a:chExt cx="10820400" cy="3282375"/>
          </a:xfrm>
        </p:grpSpPr>
        <p:sp>
          <p:nvSpPr>
            <p:cNvPr id="3" name="AutoShape 3"/>
            <p:cNvSpPr/>
            <p:nvPr/>
          </p:nvSpPr>
          <p:spPr>
            <a:xfrm>
              <a:off x="0" y="0"/>
              <a:ext cx="1044803" cy="144381"/>
            </a:xfrm>
            <a:prstGeom prst="rect">
              <a:avLst/>
            </a:prstGeom>
            <a:solidFill>
              <a:srgbClr val="A20000"/>
            </a:solidFill>
          </p:spPr>
        </p:sp>
        <p:sp>
          <p:nvSpPr>
            <p:cNvPr id="4" name="TextBox 4"/>
            <p:cNvSpPr txBox="1"/>
            <p:nvPr/>
          </p:nvSpPr>
          <p:spPr>
            <a:xfrm>
              <a:off x="0" y="507143"/>
              <a:ext cx="10820400" cy="2775232"/>
            </a:xfrm>
            <a:prstGeom prst="rect">
              <a:avLst/>
            </a:prstGeom>
          </p:spPr>
          <p:txBody>
            <a:bodyPr lIns="0" tIns="0" rIns="0" bIns="0" rtlCol="0" anchor="t">
              <a:spAutoFit/>
            </a:bodyPr>
            <a:lstStyle/>
            <a:p>
              <a:pPr>
                <a:lnSpc>
                  <a:spcPts val="4200"/>
                </a:lnSpc>
              </a:pPr>
              <a:r>
                <a:rPr lang="en-US" sz="2800" dirty="0">
                  <a:solidFill>
                    <a:srgbClr val="000000"/>
                  </a:solidFill>
                  <a:latin typeface="Lato"/>
                </a:rPr>
                <a:t>Leaders encourage and enable employees to </a:t>
              </a:r>
              <a:r>
                <a:rPr lang="en-US" sz="2800" dirty="0">
                  <a:solidFill>
                    <a:srgbClr val="000000"/>
                  </a:solidFill>
                  <a:latin typeface="Lato Bold"/>
                </a:rPr>
                <a:t>focus </a:t>
              </a:r>
              <a:r>
                <a:rPr lang="en-US" sz="2800" dirty="0">
                  <a:solidFill>
                    <a:srgbClr val="000000"/>
                  </a:solidFill>
                  <a:latin typeface="Lato"/>
                </a:rPr>
                <a:t>on the difficult work ahead of them. This means they eliminate distractions and tamper avoidance behavior.</a:t>
              </a:r>
            </a:p>
          </p:txBody>
        </p:sp>
      </p:grpSp>
      <p:sp>
        <p:nvSpPr>
          <p:cNvPr id="5" name="TextBox 5"/>
          <p:cNvSpPr txBox="1"/>
          <p:nvPr/>
        </p:nvSpPr>
        <p:spPr>
          <a:xfrm>
            <a:off x="1028700" y="1019175"/>
            <a:ext cx="8723781" cy="2180824"/>
          </a:xfrm>
          <a:prstGeom prst="rect">
            <a:avLst/>
          </a:prstGeom>
        </p:spPr>
        <p:txBody>
          <a:bodyPr lIns="0" tIns="0" rIns="0" bIns="0" rtlCol="0" anchor="t">
            <a:spAutoFit/>
          </a:bodyPr>
          <a:lstStyle/>
          <a:p>
            <a:pPr>
              <a:lnSpc>
                <a:spcPts val="8640"/>
              </a:lnSpc>
            </a:pPr>
            <a:r>
              <a:rPr lang="en-US" sz="7200" dirty="0">
                <a:solidFill>
                  <a:srgbClr val="000000"/>
                </a:solidFill>
                <a:latin typeface="Rajdhani Medium"/>
              </a:rPr>
              <a:t>STEP 4: MAINTAIN DISCIPLINED ATTENTION</a:t>
            </a:r>
          </a:p>
        </p:txBody>
      </p:sp>
      <p:sp>
        <p:nvSpPr>
          <p:cNvPr id="6" name="AutoShape 6"/>
          <p:cNvSpPr/>
          <p:nvPr/>
        </p:nvSpPr>
        <p:spPr>
          <a:xfrm>
            <a:off x="10536261" y="0"/>
            <a:ext cx="7751739" cy="10287000"/>
          </a:xfrm>
          <a:prstGeom prst="rect">
            <a:avLst/>
          </a:prstGeom>
          <a:solidFill>
            <a:srgbClr val="FFFFFF"/>
          </a:solidFill>
        </p:spPr>
      </p:sp>
      <p:pic>
        <p:nvPicPr>
          <p:cNvPr id="7" name="Picture 7"/>
          <p:cNvPicPr>
            <a:picLocks noChangeAspect="1"/>
          </p:cNvPicPr>
          <p:nvPr/>
        </p:nvPicPr>
        <p:blipFill>
          <a:blip r:embed="rId3"/>
          <a:srcRect t="189" b="20407"/>
          <a:stretch>
            <a:fillRect/>
          </a:stretch>
        </p:blipFill>
        <p:spPr>
          <a:xfrm>
            <a:off x="11369822" y="1028700"/>
            <a:ext cx="6918178" cy="8229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15081" y="2857207"/>
            <a:ext cx="13857838" cy="4572586"/>
            <a:chOff x="0" y="0"/>
            <a:chExt cx="18477118" cy="6096781"/>
          </a:xfrm>
        </p:grpSpPr>
        <p:sp>
          <p:nvSpPr>
            <p:cNvPr id="3" name="TextBox 3"/>
            <p:cNvSpPr txBox="1"/>
            <p:nvPr/>
          </p:nvSpPr>
          <p:spPr>
            <a:xfrm>
              <a:off x="0" y="-9525"/>
              <a:ext cx="18477118" cy="2904590"/>
            </a:xfrm>
            <a:prstGeom prst="rect">
              <a:avLst/>
            </a:prstGeom>
          </p:spPr>
          <p:txBody>
            <a:bodyPr lIns="0" tIns="0" rIns="0" bIns="0" rtlCol="0" anchor="t">
              <a:spAutoFit/>
            </a:bodyPr>
            <a:lstStyle/>
            <a:p>
              <a:pPr algn="ctr">
                <a:lnSpc>
                  <a:spcPts val="8640"/>
                </a:lnSpc>
              </a:pPr>
              <a:r>
                <a:rPr lang="en-US" sz="7200" dirty="0">
                  <a:solidFill>
                    <a:srgbClr val="A20000"/>
                  </a:solidFill>
                  <a:latin typeface="Rajdhani Medium"/>
                </a:rPr>
                <a:t>STEP 5: GIVE WORK BACK </a:t>
              </a:r>
            </a:p>
            <a:p>
              <a:pPr algn="ctr">
                <a:lnSpc>
                  <a:spcPts val="8640"/>
                </a:lnSpc>
              </a:pPr>
              <a:r>
                <a:rPr lang="en-US" sz="7200" dirty="0">
                  <a:solidFill>
                    <a:srgbClr val="A20000"/>
                  </a:solidFill>
                  <a:latin typeface="Rajdhani Medium"/>
                </a:rPr>
                <a:t>TO THE PEOPLE</a:t>
              </a:r>
            </a:p>
          </p:txBody>
        </p:sp>
        <p:sp>
          <p:nvSpPr>
            <p:cNvPr id="4" name="AutoShape 4"/>
            <p:cNvSpPr/>
            <p:nvPr/>
          </p:nvSpPr>
          <p:spPr>
            <a:xfrm>
              <a:off x="8716157" y="3815726"/>
              <a:ext cx="1044803" cy="144381"/>
            </a:xfrm>
            <a:prstGeom prst="rect">
              <a:avLst/>
            </a:prstGeom>
            <a:solidFill>
              <a:srgbClr val="A20000"/>
            </a:solidFill>
          </p:spPr>
        </p:sp>
        <p:sp>
          <p:nvSpPr>
            <p:cNvPr id="5" name="TextBox 5"/>
            <p:cNvSpPr txBox="1"/>
            <p:nvPr/>
          </p:nvSpPr>
          <p:spPr>
            <a:xfrm>
              <a:off x="0" y="4732660"/>
              <a:ext cx="18477118" cy="1364121"/>
            </a:xfrm>
            <a:prstGeom prst="rect">
              <a:avLst/>
            </a:prstGeom>
          </p:spPr>
          <p:txBody>
            <a:bodyPr lIns="0" tIns="0" rIns="0" bIns="0" rtlCol="0" anchor="t">
              <a:spAutoFit/>
            </a:bodyPr>
            <a:lstStyle/>
            <a:p>
              <a:pPr algn="ctr">
                <a:lnSpc>
                  <a:spcPts val="4200"/>
                </a:lnSpc>
              </a:pPr>
              <a:r>
                <a:rPr lang="en-US" sz="2800" dirty="0">
                  <a:solidFill>
                    <a:srgbClr val="000000"/>
                  </a:solidFill>
                  <a:latin typeface="Lato"/>
                </a:rPr>
                <a:t>Adaptive leadership isn't done in a vacuum. The work must be returned to employees so they can see the adaptive change for themselves. Don't do all of it yourself.</a:t>
              </a:r>
            </a:p>
          </p:txBody>
        </p:sp>
      </p:grpSp>
      <p:sp>
        <p:nvSpPr>
          <p:cNvPr id="6" name="AutoShape 6"/>
          <p:cNvSpPr/>
          <p:nvPr/>
        </p:nvSpPr>
        <p:spPr>
          <a:xfrm>
            <a:off x="0" y="9378186"/>
            <a:ext cx="18288000" cy="908814"/>
          </a:xfrm>
          <a:prstGeom prst="rect">
            <a:avLst/>
          </a:prstGeom>
          <a:solidFill>
            <a:srgbClr val="A6A6A6"/>
          </a:solid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57625"/>
            <a:ext cx="7677954" cy="3266473"/>
          </a:xfrm>
          <a:prstGeom prst="rect">
            <a:avLst/>
          </a:prstGeom>
        </p:spPr>
        <p:txBody>
          <a:bodyPr lIns="0" tIns="0" rIns="0" bIns="0" rtlCol="0" anchor="t">
            <a:spAutoFit/>
          </a:bodyPr>
          <a:lstStyle/>
          <a:p>
            <a:pPr>
              <a:lnSpc>
                <a:spcPts val="8640"/>
              </a:lnSpc>
            </a:pPr>
            <a:r>
              <a:rPr lang="en-US" sz="7200" dirty="0">
                <a:solidFill>
                  <a:srgbClr val="A20000"/>
                </a:solidFill>
                <a:latin typeface="Rajdhani Medium"/>
              </a:rPr>
              <a:t>STEP 6: PROTECT THE VOICES FROM BELOW</a:t>
            </a:r>
          </a:p>
        </p:txBody>
      </p:sp>
      <p:grpSp>
        <p:nvGrpSpPr>
          <p:cNvPr id="3" name="Group 3"/>
          <p:cNvGrpSpPr/>
          <p:nvPr/>
        </p:nvGrpSpPr>
        <p:grpSpPr>
          <a:xfrm>
            <a:off x="10060838" y="1067150"/>
            <a:ext cx="7198462" cy="5689801"/>
            <a:chOff x="0" y="0"/>
            <a:chExt cx="9597949" cy="7586402"/>
          </a:xfrm>
        </p:grpSpPr>
        <p:sp>
          <p:nvSpPr>
            <p:cNvPr id="4" name="AutoShape 4"/>
            <p:cNvSpPr/>
            <p:nvPr/>
          </p:nvSpPr>
          <p:spPr>
            <a:xfrm>
              <a:off x="0" y="0"/>
              <a:ext cx="1044803" cy="144381"/>
            </a:xfrm>
            <a:prstGeom prst="rect">
              <a:avLst/>
            </a:prstGeom>
            <a:solidFill>
              <a:srgbClr val="A20000"/>
            </a:solidFill>
          </p:spPr>
        </p:sp>
        <p:sp>
          <p:nvSpPr>
            <p:cNvPr id="5" name="TextBox 5"/>
            <p:cNvSpPr txBox="1"/>
            <p:nvPr/>
          </p:nvSpPr>
          <p:spPr>
            <a:xfrm>
              <a:off x="0" y="587360"/>
              <a:ext cx="9597949" cy="6999041"/>
            </a:xfrm>
            <a:prstGeom prst="rect">
              <a:avLst/>
            </a:prstGeom>
          </p:spPr>
          <p:txBody>
            <a:bodyPr lIns="0" tIns="0" rIns="0" bIns="0" rtlCol="0" anchor="t">
              <a:spAutoFit/>
            </a:bodyPr>
            <a:lstStyle/>
            <a:p>
              <a:pPr>
                <a:lnSpc>
                  <a:spcPts val="4199"/>
                </a:lnSpc>
              </a:pPr>
              <a:r>
                <a:rPr lang="en-US" sz="2800" dirty="0">
                  <a:solidFill>
                    <a:srgbClr val="000000"/>
                  </a:solidFill>
                  <a:latin typeface="Lato"/>
                </a:rPr>
                <a:t>Listening is a key part of adaptive leadership. You need to listen to </a:t>
              </a:r>
              <a:r>
                <a:rPr lang="en-US" sz="2800" dirty="0">
                  <a:solidFill>
                    <a:srgbClr val="000000"/>
                  </a:solidFill>
                  <a:latin typeface="Lato Bold Italics"/>
                </a:rPr>
                <a:t>all</a:t>
              </a:r>
              <a:r>
                <a:rPr lang="en-US" sz="2800" dirty="0">
                  <a:solidFill>
                    <a:srgbClr val="000000"/>
                  </a:solidFill>
                  <a:latin typeface="Lato Bold"/>
                </a:rPr>
                <a:t> of the voices</a:t>
              </a:r>
              <a:r>
                <a:rPr lang="en-US" sz="2800" dirty="0">
                  <a:solidFill>
                    <a:srgbClr val="000000"/>
                  </a:solidFill>
                  <a:latin typeface="Lato"/>
                </a:rPr>
                <a:t> on your team, especially those who dissent.</a:t>
              </a:r>
            </a:p>
            <a:p>
              <a:pPr>
                <a:lnSpc>
                  <a:spcPts val="4199"/>
                </a:lnSpc>
              </a:pPr>
              <a:endParaRPr lang="en-US" sz="2800" dirty="0">
                <a:solidFill>
                  <a:srgbClr val="000000"/>
                </a:solidFill>
                <a:latin typeface="Lato"/>
              </a:endParaRPr>
            </a:p>
            <a:p>
              <a:pPr>
                <a:lnSpc>
                  <a:spcPts val="4199"/>
                </a:lnSpc>
              </a:pPr>
              <a:r>
                <a:rPr lang="en-US" sz="2799" dirty="0">
                  <a:solidFill>
                    <a:srgbClr val="000000"/>
                  </a:solidFill>
                  <a:latin typeface="Lato"/>
                </a:rPr>
                <a:t>Further, you must encourage such voices to be open and honest, never attempt to silence or distract.</a:t>
              </a:r>
            </a:p>
            <a:p>
              <a:pPr>
                <a:lnSpc>
                  <a:spcPts val="4199"/>
                </a:lnSpc>
              </a:pPr>
              <a:endParaRPr lang="en-US" sz="2799" dirty="0">
                <a:solidFill>
                  <a:srgbClr val="000000"/>
                </a:solidFill>
                <a:latin typeface="Lato"/>
              </a:endParaRPr>
            </a:p>
            <a:p>
              <a:pPr>
                <a:lnSpc>
                  <a:spcPts val="4200"/>
                </a:lnSpc>
              </a:pPr>
              <a:r>
                <a:rPr lang="en-US" sz="2799" dirty="0">
                  <a:solidFill>
                    <a:srgbClr val="000000"/>
                  </a:solidFill>
                  <a:latin typeface="Lato"/>
                </a:rPr>
                <a:t>Everyone's voice is important. Everyone's perspective is needed.</a:t>
              </a:r>
            </a:p>
          </p:txBody>
        </p:sp>
      </p:grpSp>
      <p:pic>
        <p:nvPicPr>
          <p:cNvPr id="6" name="Picture 6"/>
          <p:cNvPicPr>
            <a:picLocks noChangeAspect="1"/>
          </p:cNvPicPr>
          <p:nvPr/>
        </p:nvPicPr>
        <p:blipFill>
          <a:blip r:embed="rId3"/>
          <a:srcRect/>
          <a:stretch>
            <a:fillRect/>
          </a:stretch>
        </p:blipFill>
        <p:spPr>
          <a:xfrm>
            <a:off x="2053166" y="5093560"/>
            <a:ext cx="4434052" cy="41148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44000" y="952500"/>
            <a:ext cx="7723499" cy="8697617"/>
            <a:chOff x="0" y="-1907223"/>
            <a:chExt cx="10297998" cy="11596819"/>
          </a:xfrm>
        </p:grpSpPr>
        <p:sp>
          <p:nvSpPr>
            <p:cNvPr id="3" name="AutoShape 3"/>
            <p:cNvSpPr/>
            <p:nvPr/>
          </p:nvSpPr>
          <p:spPr>
            <a:xfrm>
              <a:off x="0" y="-1907223"/>
              <a:ext cx="1044803" cy="144381"/>
            </a:xfrm>
            <a:prstGeom prst="rect">
              <a:avLst/>
            </a:prstGeom>
            <a:solidFill>
              <a:srgbClr val="A20000"/>
            </a:solidFill>
          </p:spPr>
        </p:sp>
        <p:sp>
          <p:nvSpPr>
            <p:cNvPr id="4" name="TextBox 4"/>
            <p:cNvSpPr txBox="1"/>
            <p:nvPr/>
          </p:nvSpPr>
          <p:spPr>
            <a:xfrm>
              <a:off x="0" y="-1323841"/>
              <a:ext cx="10297998" cy="11013437"/>
            </a:xfrm>
            <a:prstGeom prst="rect">
              <a:avLst/>
            </a:prstGeom>
          </p:spPr>
          <p:txBody>
            <a:bodyPr lIns="0" tIns="0" rIns="0" bIns="0" rtlCol="0" anchor="t">
              <a:spAutoFit/>
            </a:bodyPr>
            <a:lstStyle/>
            <a:p>
              <a:pPr>
                <a:lnSpc>
                  <a:spcPts val="3600"/>
                </a:lnSpc>
              </a:pPr>
              <a:r>
                <a:rPr lang="en-US" sz="2400" dirty="0">
                  <a:solidFill>
                    <a:srgbClr val="000000"/>
                  </a:solidFill>
                  <a:latin typeface="Lato"/>
                </a:rPr>
                <a:t>Divide into groups of four team members:</a:t>
              </a:r>
            </a:p>
            <a:p>
              <a:pPr marL="342900" indent="-342900">
                <a:lnSpc>
                  <a:spcPts val="3600"/>
                </a:lnSpc>
                <a:buFont typeface="Arial" panose="020B0604020202020204" pitchFamily="34" charset="0"/>
                <a:buChar char="•"/>
              </a:pPr>
              <a:r>
                <a:rPr lang="en-US" sz="2400" dirty="0">
                  <a:solidFill>
                    <a:srgbClr val="000000"/>
                  </a:solidFill>
                  <a:latin typeface="Lato"/>
                </a:rPr>
                <a:t>1 senior-level executive</a:t>
              </a:r>
            </a:p>
            <a:p>
              <a:pPr marL="342900" indent="-342900">
                <a:lnSpc>
                  <a:spcPts val="3600"/>
                </a:lnSpc>
                <a:buFont typeface="Arial" panose="020B0604020202020204" pitchFamily="34" charset="0"/>
                <a:buChar char="•"/>
              </a:pPr>
              <a:r>
                <a:rPr lang="en-US" sz="2400" dirty="0">
                  <a:solidFill>
                    <a:srgbClr val="000000"/>
                  </a:solidFill>
                  <a:latin typeface="Lato"/>
                </a:rPr>
                <a:t>1 sales lead</a:t>
              </a:r>
            </a:p>
            <a:p>
              <a:pPr marL="342900" indent="-342900">
                <a:lnSpc>
                  <a:spcPts val="3600"/>
                </a:lnSpc>
                <a:buFont typeface="Arial" panose="020B0604020202020204" pitchFamily="34" charset="0"/>
                <a:buChar char="•"/>
              </a:pPr>
              <a:r>
                <a:rPr lang="en-US" sz="2400" dirty="0">
                  <a:solidFill>
                    <a:srgbClr val="000000"/>
                  </a:solidFill>
                  <a:latin typeface="Lato"/>
                </a:rPr>
                <a:t>1 product lead</a:t>
              </a:r>
            </a:p>
            <a:p>
              <a:pPr marL="342900" indent="-342900">
                <a:lnSpc>
                  <a:spcPts val="3600"/>
                </a:lnSpc>
                <a:buFont typeface="Arial" panose="020B0604020202020204" pitchFamily="34" charset="0"/>
                <a:buChar char="•"/>
              </a:pPr>
              <a:r>
                <a:rPr lang="en-US" sz="2400" dirty="0">
                  <a:solidFill>
                    <a:srgbClr val="000000"/>
                  </a:solidFill>
                  <a:latin typeface="Lato"/>
                </a:rPr>
                <a:t>1 marketing lead</a:t>
              </a:r>
            </a:p>
            <a:p>
              <a:pPr marL="342900" indent="-342900">
                <a:lnSpc>
                  <a:spcPts val="3600"/>
                </a:lnSpc>
                <a:buFont typeface="Arial" panose="020B0604020202020204" pitchFamily="34" charset="0"/>
                <a:buChar char="•"/>
              </a:pPr>
              <a:endParaRPr lang="en-US" sz="2400" dirty="0">
                <a:solidFill>
                  <a:srgbClr val="000000"/>
                </a:solidFill>
                <a:latin typeface="Lato"/>
              </a:endParaRPr>
            </a:p>
            <a:p>
              <a:pPr>
                <a:lnSpc>
                  <a:spcPts val="3600"/>
                </a:lnSpc>
              </a:pPr>
              <a:r>
                <a:rPr lang="en-US" sz="2400" b="1" dirty="0">
                  <a:solidFill>
                    <a:srgbClr val="000000"/>
                  </a:solidFill>
                  <a:latin typeface="Lato"/>
                </a:rPr>
                <a:t>As a team, address the following situation using adaptive theory and practices:</a:t>
              </a:r>
            </a:p>
            <a:p>
              <a:pPr>
                <a:lnSpc>
                  <a:spcPts val="3600"/>
                </a:lnSpc>
              </a:pPr>
              <a:endParaRPr lang="en-US" sz="2400" dirty="0">
                <a:solidFill>
                  <a:srgbClr val="000000"/>
                </a:solidFill>
                <a:latin typeface="Lato"/>
              </a:endParaRPr>
            </a:p>
            <a:p>
              <a:pPr>
                <a:lnSpc>
                  <a:spcPts val="3600"/>
                </a:lnSpc>
              </a:pPr>
              <a:r>
                <a:rPr lang="en-US" sz="2400" dirty="0">
                  <a:solidFill>
                    <a:srgbClr val="000000"/>
                  </a:solidFill>
                  <a:latin typeface="Lato"/>
                </a:rPr>
                <a:t>Your team has been tasked by senior management to produce a new messaging platform for an upcoming product launch. Each team has its own perspective on how the product should be promoted, and there is very little agreement thus far.</a:t>
              </a:r>
            </a:p>
            <a:p>
              <a:pPr>
                <a:lnSpc>
                  <a:spcPts val="3600"/>
                </a:lnSpc>
              </a:pPr>
              <a:endParaRPr lang="en-US" sz="2400" dirty="0">
                <a:solidFill>
                  <a:srgbClr val="000000"/>
                </a:solidFill>
                <a:latin typeface="Lato"/>
              </a:endParaRPr>
            </a:p>
            <a:p>
              <a:pPr>
                <a:lnSpc>
                  <a:spcPts val="3600"/>
                </a:lnSpc>
              </a:pPr>
              <a:r>
                <a:rPr lang="en-US" sz="2400" dirty="0">
                  <a:solidFill>
                    <a:srgbClr val="000000"/>
                  </a:solidFill>
                  <a:latin typeface="Lato"/>
                </a:rPr>
                <a:t>How can you, as a team of leaders, get all these different teams to agree or accept a new messaging direction?</a:t>
              </a:r>
            </a:p>
            <a:p>
              <a:pPr>
                <a:lnSpc>
                  <a:spcPts val="3600"/>
                </a:lnSpc>
              </a:pPr>
              <a:endParaRPr lang="en-US" sz="2400" dirty="0">
                <a:solidFill>
                  <a:srgbClr val="000000"/>
                </a:solidFill>
                <a:latin typeface="Lato"/>
              </a:endParaRPr>
            </a:p>
          </p:txBody>
        </p:sp>
      </p:grpSp>
      <p:sp>
        <p:nvSpPr>
          <p:cNvPr id="5" name="TextBox 5"/>
          <p:cNvSpPr txBox="1"/>
          <p:nvPr/>
        </p:nvSpPr>
        <p:spPr>
          <a:xfrm>
            <a:off x="876300" y="800100"/>
            <a:ext cx="7506819" cy="1354217"/>
          </a:xfrm>
          <a:prstGeom prst="rect">
            <a:avLst/>
          </a:prstGeom>
        </p:spPr>
        <p:txBody>
          <a:bodyPr lIns="0" tIns="0" rIns="0" bIns="0" rtlCol="0" anchor="t">
            <a:spAutoFit/>
          </a:bodyPr>
          <a:lstStyle/>
          <a:p>
            <a:r>
              <a:rPr lang="en-US" sz="4400" dirty="0">
                <a:solidFill>
                  <a:srgbClr val="A20000"/>
                </a:solidFill>
                <a:latin typeface="Rajdhani Medium"/>
              </a:rPr>
              <a:t>EXERCISE: APPLYING ADAPTIVE LEADERSHIP AT CALABRIO</a:t>
            </a:r>
          </a:p>
        </p:txBody>
      </p:sp>
      <p:sp>
        <p:nvSpPr>
          <p:cNvPr id="9" name="TextBox 8">
            <a:extLst>
              <a:ext uri="{FF2B5EF4-FFF2-40B4-BE49-F238E27FC236}">
                <a16:creationId xmlns:a16="http://schemas.microsoft.com/office/drawing/2014/main" id="{BC107F2A-D1F6-4316-80FC-F60C66414A7E}"/>
              </a:ext>
            </a:extLst>
          </p:cNvPr>
          <p:cNvSpPr txBox="1"/>
          <p:nvPr/>
        </p:nvSpPr>
        <p:spPr>
          <a:xfrm>
            <a:off x="762000" y="2329918"/>
            <a:ext cx="3554178" cy="584775"/>
          </a:xfrm>
          <a:prstGeom prst="rect">
            <a:avLst/>
          </a:prstGeom>
          <a:noFill/>
        </p:spPr>
        <p:txBody>
          <a:bodyPr wrap="none" rtlCol="0">
            <a:spAutoFit/>
          </a:bodyPr>
          <a:lstStyle/>
          <a:p>
            <a:r>
              <a:rPr lang="en-US" sz="3200" dirty="0">
                <a:latin typeface="Lato" panose="020B0604020202020204" charset="0"/>
                <a:ea typeface="Lato" panose="020B0604020202020204" charset="0"/>
                <a:cs typeface="Lato" panose="020B0604020202020204" charset="0"/>
              </a:rPr>
              <a:t>Now it’s your turn.</a:t>
            </a:r>
          </a:p>
        </p:txBody>
      </p:sp>
      <p:pic>
        <p:nvPicPr>
          <p:cNvPr id="1026" name="Picture 2" descr="Startup, Meeting, Brainstorming, Business, Teamwork">
            <a:extLst>
              <a:ext uri="{FF2B5EF4-FFF2-40B4-BE49-F238E27FC236}">
                <a16:creationId xmlns:a16="http://schemas.microsoft.com/office/drawing/2014/main" id="{48866661-D02E-471B-A12F-00033F2BD1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321"/>
          <a:stretch/>
        </p:blipFill>
        <p:spPr bwMode="auto">
          <a:xfrm>
            <a:off x="-1" y="3371850"/>
            <a:ext cx="8383119" cy="609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526286" cy="10287000"/>
          </a:xfrm>
          <a:prstGeom prst="rect">
            <a:avLst/>
          </a:prstGeom>
          <a:solidFill>
            <a:srgbClr val="A20000"/>
          </a:solidFill>
        </p:spPr>
      </p:sp>
      <p:grpSp>
        <p:nvGrpSpPr>
          <p:cNvPr id="3" name="Group 3"/>
          <p:cNvGrpSpPr/>
          <p:nvPr/>
        </p:nvGrpSpPr>
        <p:grpSpPr>
          <a:xfrm>
            <a:off x="11814529" y="1753402"/>
            <a:ext cx="5328356" cy="6780196"/>
            <a:chOff x="0" y="0"/>
            <a:chExt cx="7104475" cy="9040262"/>
          </a:xfrm>
        </p:grpSpPr>
        <p:sp>
          <p:nvSpPr>
            <p:cNvPr id="4" name="AutoShape 4"/>
            <p:cNvSpPr/>
            <p:nvPr/>
          </p:nvSpPr>
          <p:spPr>
            <a:xfrm>
              <a:off x="0" y="0"/>
              <a:ext cx="1044803" cy="144381"/>
            </a:xfrm>
            <a:prstGeom prst="rect">
              <a:avLst/>
            </a:prstGeom>
            <a:solidFill>
              <a:srgbClr val="A20000"/>
            </a:solidFill>
          </p:spPr>
        </p:sp>
        <p:sp>
          <p:nvSpPr>
            <p:cNvPr id="5" name="TextBox 5"/>
            <p:cNvSpPr txBox="1"/>
            <p:nvPr/>
          </p:nvSpPr>
          <p:spPr>
            <a:xfrm>
              <a:off x="0" y="536553"/>
              <a:ext cx="7104475" cy="8503709"/>
            </a:xfrm>
            <a:prstGeom prst="rect">
              <a:avLst/>
            </a:prstGeom>
          </p:spPr>
          <p:txBody>
            <a:bodyPr lIns="0" tIns="0" rIns="0" bIns="0" rtlCol="0" anchor="t">
              <a:spAutoFit/>
            </a:bodyPr>
            <a:lstStyle/>
            <a:p>
              <a:pPr>
                <a:lnSpc>
                  <a:spcPts val="4800"/>
                </a:lnSpc>
              </a:pPr>
              <a:r>
                <a:rPr lang="en-US" sz="3200" dirty="0">
                  <a:solidFill>
                    <a:srgbClr val="000000"/>
                  </a:solidFill>
                  <a:latin typeface="Lato"/>
                </a:rPr>
                <a:t>The improvisational ability to lead adaptively relies on responding to the present situation rather than importing the past into the present and laying it on the current situation like an imperfect template.</a:t>
              </a:r>
            </a:p>
            <a:p>
              <a:pPr>
                <a:lnSpc>
                  <a:spcPts val="4199"/>
                </a:lnSpc>
              </a:pPr>
              <a:endParaRPr lang="en-US" sz="3200" dirty="0">
                <a:solidFill>
                  <a:srgbClr val="000000"/>
                </a:solidFill>
                <a:latin typeface="Lato"/>
              </a:endParaRPr>
            </a:p>
            <a:p>
              <a:pPr>
                <a:lnSpc>
                  <a:spcPts val="4200"/>
                </a:lnSpc>
              </a:pPr>
              <a:r>
                <a:rPr lang="en-US" sz="2800" dirty="0">
                  <a:solidFill>
                    <a:srgbClr val="000000"/>
                  </a:solidFill>
                  <a:latin typeface="Lato"/>
                </a:rPr>
                <a:t>- Ronald Heifetz, </a:t>
              </a:r>
              <a:r>
                <a:rPr lang="en-US" sz="2800" dirty="0">
                  <a:solidFill>
                    <a:srgbClr val="000000"/>
                  </a:solidFill>
                  <a:latin typeface="Lato Italics"/>
                </a:rPr>
                <a:t>The Practice of Adaptive Leadership</a:t>
              </a:r>
            </a:p>
          </p:txBody>
        </p:sp>
      </p:grpSp>
      <p:pic>
        <p:nvPicPr>
          <p:cNvPr id="6" name="Picture 6"/>
          <p:cNvPicPr>
            <a:picLocks noChangeAspect="1"/>
          </p:cNvPicPr>
          <p:nvPr/>
        </p:nvPicPr>
        <p:blipFill>
          <a:blip r:embed="rId3"/>
          <a:srcRect/>
          <a:stretch>
            <a:fillRect/>
          </a:stretch>
        </p:blipFill>
        <p:spPr>
          <a:xfrm>
            <a:off x="1028700" y="2030266"/>
            <a:ext cx="8529407" cy="622646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395034" y="0"/>
            <a:ext cx="9892966" cy="10287000"/>
          </a:xfrm>
          <a:prstGeom prst="rect">
            <a:avLst/>
          </a:prstGeom>
          <a:solidFill>
            <a:srgbClr val="A20000"/>
          </a:solidFill>
        </p:spPr>
      </p:sp>
      <p:pic>
        <p:nvPicPr>
          <p:cNvPr id="3" name="Picture 3"/>
          <p:cNvPicPr>
            <a:picLocks noChangeAspect="1"/>
          </p:cNvPicPr>
          <p:nvPr/>
        </p:nvPicPr>
        <p:blipFill>
          <a:blip r:embed="rId3"/>
          <a:srcRect t="15007" b="15007"/>
          <a:stretch>
            <a:fillRect/>
          </a:stretch>
        </p:blipFill>
        <p:spPr>
          <a:xfrm>
            <a:off x="9431855" y="1028700"/>
            <a:ext cx="7839464" cy="8229600"/>
          </a:xfrm>
          <a:prstGeom prst="rect">
            <a:avLst/>
          </a:prstGeom>
        </p:spPr>
      </p:pic>
      <p:grpSp>
        <p:nvGrpSpPr>
          <p:cNvPr id="4" name="Group 4"/>
          <p:cNvGrpSpPr/>
          <p:nvPr/>
        </p:nvGrpSpPr>
        <p:grpSpPr>
          <a:xfrm>
            <a:off x="1028700" y="7280593"/>
            <a:ext cx="6318880" cy="1365023"/>
            <a:chOff x="0" y="0"/>
            <a:chExt cx="8425173" cy="1820031"/>
          </a:xfrm>
        </p:grpSpPr>
        <p:sp>
          <p:nvSpPr>
            <p:cNvPr id="5" name="AutoShape 5"/>
            <p:cNvSpPr/>
            <p:nvPr/>
          </p:nvSpPr>
          <p:spPr>
            <a:xfrm>
              <a:off x="0" y="0"/>
              <a:ext cx="1044803" cy="144381"/>
            </a:xfrm>
            <a:prstGeom prst="rect">
              <a:avLst/>
            </a:prstGeom>
            <a:solidFill>
              <a:srgbClr val="A20000"/>
            </a:solidFill>
          </p:spPr>
        </p:sp>
        <p:sp>
          <p:nvSpPr>
            <p:cNvPr id="6" name="TextBox 6"/>
            <p:cNvSpPr txBox="1"/>
            <p:nvPr/>
          </p:nvSpPr>
          <p:spPr>
            <a:xfrm>
              <a:off x="0" y="531475"/>
              <a:ext cx="8425173" cy="1288556"/>
            </a:xfrm>
            <a:prstGeom prst="rect">
              <a:avLst/>
            </a:prstGeom>
          </p:spPr>
          <p:txBody>
            <a:bodyPr lIns="0" tIns="0" rIns="0" bIns="0" rtlCol="0" anchor="t">
              <a:spAutoFit/>
            </a:bodyPr>
            <a:lstStyle/>
            <a:p>
              <a:pPr>
                <a:lnSpc>
                  <a:spcPts val="8400"/>
                </a:lnSpc>
              </a:pPr>
              <a:r>
                <a:rPr lang="en-US" sz="5600" dirty="0">
                  <a:solidFill>
                    <a:srgbClr val="16214B"/>
                  </a:solidFill>
                  <a:latin typeface="Rajdhani Medium"/>
                </a:rPr>
                <a:t>Thank you!</a:t>
              </a:r>
            </a:p>
          </p:txBody>
        </p:sp>
      </p:grpSp>
      <p:pic>
        <p:nvPicPr>
          <p:cNvPr id="7" name="Picture 7"/>
          <p:cNvPicPr>
            <a:picLocks noChangeAspect="1"/>
          </p:cNvPicPr>
          <p:nvPr/>
        </p:nvPicPr>
        <p:blipFill>
          <a:blip r:embed="rId4"/>
          <a:srcRect/>
          <a:stretch>
            <a:fillRect/>
          </a:stretch>
        </p:blipFill>
        <p:spPr>
          <a:xfrm>
            <a:off x="1028700" y="8997794"/>
            <a:ext cx="2935278" cy="26050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A20000"/>
        </a:solidFill>
        <a:effectLst/>
      </p:bgPr>
    </p:bg>
    <p:spTree>
      <p:nvGrpSpPr>
        <p:cNvPr id="1" name=""/>
        <p:cNvGrpSpPr/>
        <p:nvPr/>
      </p:nvGrpSpPr>
      <p:grpSpPr>
        <a:xfrm>
          <a:off x="0" y="0"/>
          <a:ext cx="0" cy="0"/>
          <a:chOff x="0" y="0"/>
          <a:chExt cx="0" cy="0"/>
        </a:xfrm>
      </p:grpSpPr>
      <p:sp>
        <p:nvSpPr>
          <p:cNvPr id="2" name="TextBox 2"/>
          <p:cNvSpPr txBox="1"/>
          <p:nvPr/>
        </p:nvSpPr>
        <p:spPr>
          <a:xfrm>
            <a:off x="1028700" y="923925"/>
            <a:ext cx="3658196" cy="829522"/>
          </a:xfrm>
          <a:prstGeom prst="rect">
            <a:avLst/>
          </a:prstGeom>
        </p:spPr>
        <p:txBody>
          <a:bodyPr lIns="0" tIns="0" rIns="0" bIns="0" rtlCol="0" anchor="t">
            <a:spAutoFit/>
          </a:bodyPr>
          <a:lstStyle/>
          <a:p>
            <a:pPr algn="ctr">
              <a:lnSpc>
                <a:spcPts val="6719"/>
              </a:lnSpc>
            </a:pPr>
            <a:r>
              <a:rPr lang="en-US" sz="4800" dirty="0">
                <a:solidFill>
                  <a:srgbClr val="FFFFFF"/>
                </a:solidFill>
                <a:latin typeface="Cousine Bold"/>
              </a:rPr>
              <a:t>References</a:t>
            </a:r>
          </a:p>
        </p:txBody>
      </p:sp>
      <p:sp>
        <p:nvSpPr>
          <p:cNvPr id="3" name="TextBox 3"/>
          <p:cNvSpPr txBox="1"/>
          <p:nvPr/>
        </p:nvSpPr>
        <p:spPr>
          <a:xfrm>
            <a:off x="1028700" y="2246630"/>
            <a:ext cx="13220700" cy="6060762"/>
          </a:xfrm>
          <a:prstGeom prst="rect">
            <a:avLst/>
          </a:prstGeom>
        </p:spPr>
        <p:txBody>
          <a:bodyPr lIns="0" tIns="0" rIns="0" bIns="0" rtlCol="0" anchor="t">
            <a:spAutoFit/>
          </a:bodyPr>
          <a:lstStyle/>
          <a:p>
            <a:pPr>
              <a:lnSpc>
                <a:spcPts val="3359"/>
              </a:lnSpc>
            </a:pPr>
            <a:r>
              <a:rPr lang="en-US" sz="2400" dirty="0">
                <a:solidFill>
                  <a:srgbClr val="FFFFFF"/>
                </a:solidFill>
                <a:latin typeface="Lato"/>
              </a:rPr>
              <a:t>Corazzini, A. (2014). Adaptive leadership and person-centered care: A new approach to solving problems. </a:t>
            </a:r>
            <a:r>
              <a:rPr lang="en-US" sz="2400" dirty="0">
                <a:solidFill>
                  <a:srgbClr val="FFFFFF"/>
                </a:solidFill>
                <a:latin typeface="Lato Italics"/>
              </a:rPr>
              <a:t>North Carolina Medical Journal (Durham, N.C.), 75</a:t>
            </a:r>
            <a:r>
              <a:rPr lang="en-US" sz="2400" dirty="0">
                <a:solidFill>
                  <a:srgbClr val="FFFFFF"/>
                </a:solidFill>
                <a:latin typeface="Lato"/>
              </a:rPr>
              <a:t>(5), 352–354. </a:t>
            </a:r>
          </a:p>
          <a:p>
            <a:pPr>
              <a:lnSpc>
                <a:spcPts val="3359"/>
              </a:lnSpc>
            </a:pPr>
            <a:endParaRPr lang="en-US" sz="2400" dirty="0">
              <a:solidFill>
                <a:srgbClr val="FFFFFF"/>
              </a:solidFill>
              <a:latin typeface="Lato"/>
            </a:endParaRPr>
          </a:p>
          <a:p>
            <a:pPr>
              <a:lnSpc>
                <a:spcPts val="3359"/>
              </a:lnSpc>
            </a:pPr>
            <a:r>
              <a:rPr lang="en-US" sz="2400" dirty="0">
                <a:solidFill>
                  <a:srgbClr val="FFFFFF"/>
                </a:solidFill>
                <a:latin typeface="Lato"/>
              </a:rPr>
              <a:t>Jefferies, S. (2017). Adaptive Leadership in a socially revolving world: A symbolic interactionist lens of adaptive leadership theory. </a:t>
            </a:r>
            <a:r>
              <a:rPr lang="en-US" sz="2400" dirty="0">
                <a:solidFill>
                  <a:srgbClr val="FFFFFF"/>
                </a:solidFill>
                <a:latin typeface="Lato Italics"/>
              </a:rPr>
              <a:t>Performance Improvement (International Society for Performance Improvement), 56</a:t>
            </a:r>
            <a:r>
              <a:rPr lang="en-US" sz="2400" dirty="0">
                <a:solidFill>
                  <a:srgbClr val="FFFFFF"/>
                </a:solidFill>
                <a:latin typeface="Lato"/>
              </a:rPr>
              <a:t>(9), 46–50. </a:t>
            </a:r>
          </a:p>
          <a:p>
            <a:pPr>
              <a:lnSpc>
                <a:spcPts val="3359"/>
              </a:lnSpc>
            </a:pPr>
            <a:endParaRPr lang="en-US" sz="2400" dirty="0">
              <a:solidFill>
                <a:srgbClr val="FFFFFF"/>
              </a:solidFill>
              <a:latin typeface="Lato"/>
            </a:endParaRPr>
          </a:p>
          <a:p>
            <a:pPr>
              <a:lnSpc>
                <a:spcPts val="3359"/>
              </a:lnSpc>
            </a:pPr>
            <a:r>
              <a:rPr lang="en-US" sz="2400" dirty="0">
                <a:solidFill>
                  <a:srgbClr val="FFFFFF"/>
                </a:solidFill>
                <a:latin typeface="Lato"/>
              </a:rPr>
              <a:t>Heifetz, R. A., Heifetz, R., Grashow, A., &amp; Linsky, M. (2009). </a:t>
            </a:r>
            <a:r>
              <a:rPr lang="en-US" sz="2400" dirty="0">
                <a:solidFill>
                  <a:srgbClr val="FFFFFF"/>
                </a:solidFill>
                <a:latin typeface="Lato Italics"/>
              </a:rPr>
              <a:t>The practice of adaptive leadership: Tools and tactics for changing your organization and the world.</a:t>
            </a:r>
            <a:r>
              <a:rPr lang="en-US" sz="2400" dirty="0">
                <a:solidFill>
                  <a:srgbClr val="FFFFFF"/>
                </a:solidFill>
                <a:latin typeface="Lato"/>
              </a:rPr>
              <a:t> Harvard Business Press.</a:t>
            </a:r>
          </a:p>
          <a:p>
            <a:pPr>
              <a:lnSpc>
                <a:spcPts val="3359"/>
              </a:lnSpc>
            </a:pPr>
            <a:endParaRPr lang="en-US" sz="2400" dirty="0">
              <a:solidFill>
                <a:srgbClr val="FFFFFF"/>
              </a:solidFill>
              <a:latin typeface="Lato"/>
            </a:endParaRPr>
          </a:p>
          <a:p>
            <a:pPr>
              <a:lnSpc>
                <a:spcPts val="3359"/>
              </a:lnSpc>
            </a:pPr>
            <a:r>
              <a:rPr lang="en-US" sz="2400" dirty="0">
                <a:solidFill>
                  <a:srgbClr val="FFFFFF"/>
                </a:solidFill>
                <a:latin typeface="Lato"/>
              </a:rPr>
              <a:t>Northouse, P. G. (2018). </a:t>
            </a:r>
            <a:r>
              <a:rPr lang="en-US" sz="2400" dirty="0">
                <a:solidFill>
                  <a:srgbClr val="FFFFFF"/>
                </a:solidFill>
                <a:latin typeface="Lato Italics"/>
              </a:rPr>
              <a:t>Leadership: Theory and practice.</a:t>
            </a:r>
            <a:r>
              <a:rPr lang="en-US" sz="2400" dirty="0">
                <a:solidFill>
                  <a:srgbClr val="FFFFFF"/>
                </a:solidFill>
                <a:latin typeface="Lato"/>
              </a:rPr>
              <a:t> Sage publications.</a:t>
            </a:r>
          </a:p>
          <a:p>
            <a:pPr>
              <a:lnSpc>
                <a:spcPts val="3359"/>
              </a:lnSpc>
            </a:pPr>
            <a:endParaRPr lang="en-US" sz="2400" dirty="0">
              <a:solidFill>
                <a:srgbClr val="FFFFFF"/>
              </a:solidFill>
              <a:latin typeface="Lato"/>
            </a:endParaRPr>
          </a:p>
          <a:p>
            <a:pPr>
              <a:lnSpc>
                <a:spcPts val="3359"/>
              </a:lnSpc>
            </a:pPr>
            <a:r>
              <a:rPr lang="en-US" sz="2400" dirty="0">
                <a:solidFill>
                  <a:srgbClr val="FFFFFF"/>
                </a:solidFill>
                <a:latin typeface="Lato"/>
              </a:rPr>
              <a:t>van der Hoven, P. (2015). Dynamic technology leadership: The adaptive role of the CTO. </a:t>
            </a:r>
            <a:r>
              <a:rPr lang="en-US" sz="2400" dirty="0">
                <a:solidFill>
                  <a:srgbClr val="FFFFFF"/>
                </a:solidFill>
                <a:latin typeface="Lato Italics"/>
              </a:rPr>
              <a:t>Research Technology Management, 55</a:t>
            </a:r>
            <a:r>
              <a:rPr lang="en-US" sz="2400" dirty="0">
                <a:solidFill>
                  <a:srgbClr val="FFFFFF"/>
                </a:solidFill>
                <a:latin typeface="Lato"/>
              </a:rPr>
              <a:t>(5), 24–33. https://doi.org/10.5437/08956308x5505073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1779</Words>
  <Application>Microsoft Office PowerPoint</Application>
  <PresentationFormat>Custom</PresentationFormat>
  <Paragraphs>191</Paragraphs>
  <Slides>21</Slides>
  <Notes>20</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Cousine Bold</vt:lpstr>
      <vt:lpstr>Calibri</vt:lpstr>
      <vt:lpstr>Lato Bold Italics</vt:lpstr>
      <vt:lpstr>Arial</vt:lpstr>
      <vt:lpstr>Lato</vt:lpstr>
      <vt:lpstr>Rajdhani Medium</vt:lpstr>
      <vt:lpstr>Rajdhani Medium Bold</vt:lpstr>
      <vt:lpstr>Lato Bold</vt:lpstr>
      <vt:lpstr>Lato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Being a leader in complex times</dc:title>
  <cp:lastModifiedBy>Nicholas A Ehrenberg</cp:lastModifiedBy>
  <cp:revision>8</cp:revision>
  <dcterms:created xsi:type="dcterms:W3CDTF">2006-08-16T00:00:00Z</dcterms:created>
  <dcterms:modified xsi:type="dcterms:W3CDTF">2020-11-19T00:50:34Z</dcterms:modified>
  <dc:identifier>DAENP37t6mE</dc:identifier>
</cp:coreProperties>
</file>